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1" r:id="rId4"/>
    <p:sldId id="260" r:id="rId5"/>
    <p:sldId id="262" r:id="rId6"/>
    <p:sldId id="258" r:id="rId7"/>
    <p:sldId id="259" r:id="rId8"/>
    <p:sldId id="278" r:id="rId9"/>
    <p:sldId id="271" r:id="rId10"/>
    <p:sldId id="273" r:id="rId11"/>
    <p:sldId id="279" r:id="rId12"/>
    <p:sldId id="265" r:id="rId13"/>
    <p:sldId id="263" r:id="rId14"/>
    <p:sldId id="280" r:id="rId15"/>
    <p:sldId id="264" r:id="rId16"/>
    <p:sldId id="281" r:id="rId17"/>
    <p:sldId id="268" r:id="rId18"/>
    <p:sldId id="283" r:id="rId19"/>
    <p:sldId id="282" r:id="rId20"/>
    <p:sldId id="284" r:id="rId21"/>
    <p:sldId id="266" r:id="rId22"/>
    <p:sldId id="269" r:id="rId23"/>
    <p:sldId id="270" r:id="rId24"/>
    <p:sldId id="275" r:id="rId25"/>
  </p:sldIdLst>
  <p:sldSz cx="12192000" cy="6858000"/>
  <p:notesSz cx="6858000" cy="1609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41994-E168-148A-6254-868455685300}" v="11" dt="2020-07-06T20:22:10.222"/>
    <p1510:client id="{5AE4CBBD-7A45-6713-707A-744A5A8CA0BE}" v="3" dt="2020-07-06T20:57:42.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9" autoAdjust="0"/>
    <p:restoredTop sz="73202" autoAdjust="0"/>
  </p:normalViewPr>
  <p:slideViewPr>
    <p:cSldViewPr snapToGrid="0">
      <p:cViewPr varScale="1">
        <p:scale>
          <a:sx n="93" d="100"/>
          <a:sy n="93" d="100"/>
        </p:scale>
        <p:origin x="9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D3245-C976-4C14-BE86-006043C2F6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1D1050F-B300-4D8C-82EB-5985F86EAEE6}">
      <dgm:prSet custT="1"/>
      <dgm:spPr>
        <a:solidFill>
          <a:srgbClr val="92D050"/>
        </a:solidFill>
      </dgm:spPr>
      <dgm:t>
        <a:bodyPr/>
        <a:lstStyle/>
        <a:p>
          <a:pPr algn="ctr"/>
          <a:r>
            <a:rPr lang="en-US" sz="4000" b="1" dirty="0">
              <a:solidFill>
                <a:schemeClr val="tx1"/>
              </a:solidFill>
            </a:rPr>
            <a:t>Telehealth</a:t>
          </a:r>
          <a:r>
            <a:rPr lang="en-US" sz="4000" dirty="0">
              <a:solidFill>
                <a:schemeClr val="tx1"/>
              </a:solidFill>
            </a:rPr>
            <a:t> </a:t>
          </a:r>
        </a:p>
        <a:p>
          <a:pPr algn="l"/>
          <a:endParaRPr lang="en-US" sz="1800" dirty="0">
            <a:solidFill>
              <a:schemeClr val="tx1"/>
            </a:solidFill>
          </a:endParaRPr>
        </a:p>
        <a:p>
          <a:pPr algn="l"/>
          <a:r>
            <a:rPr lang="en-US" sz="1800" b="1" u="sng" dirty="0">
              <a:solidFill>
                <a:schemeClr val="tx1"/>
              </a:solidFill>
              <a:highlight>
                <a:srgbClr val="FFFF00"/>
              </a:highlight>
            </a:rPr>
            <a:t>A broad scope of remote health care services!</a:t>
          </a:r>
          <a:endParaRPr lang="en-US" sz="1800" b="1" dirty="0">
            <a:solidFill>
              <a:schemeClr val="tx1"/>
            </a:solidFill>
          </a:endParaRPr>
        </a:p>
        <a:p>
          <a:pPr algn="l"/>
          <a:r>
            <a:rPr lang="en-US" sz="1800" dirty="0">
              <a:solidFill>
                <a:schemeClr val="tx1"/>
              </a:solidFill>
            </a:rPr>
            <a:t>Any remote clinical or non-clinical service between a provider and a patient/client. </a:t>
          </a:r>
        </a:p>
        <a:p>
          <a:pPr algn="l"/>
          <a:endParaRPr lang="en-US" sz="1800" dirty="0">
            <a:solidFill>
              <a:schemeClr val="tx1"/>
            </a:solidFill>
          </a:endParaRPr>
        </a:p>
        <a:p>
          <a:pPr algn="l"/>
          <a:r>
            <a:rPr lang="en-US" sz="1800" dirty="0">
              <a:solidFill>
                <a:schemeClr val="tx1"/>
              </a:solidFill>
            </a:rPr>
            <a:t>Direct patient care (synchronous or asynchronous)</a:t>
          </a:r>
        </a:p>
        <a:p>
          <a:pPr algn="l"/>
          <a:r>
            <a:rPr lang="en-US" sz="1800" dirty="0">
              <a:solidFill>
                <a:schemeClr val="tx1"/>
              </a:solidFill>
            </a:rPr>
            <a:t>Clinician to clinician consults</a:t>
          </a:r>
        </a:p>
        <a:p>
          <a:pPr algn="l"/>
          <a:r>
            <a:rPr lang="en-US" sz="1800" dirty="0">
              <a:solidFill>
                <a:schemeClr val="tx1"/>
              </a:solidFill>
            </a:rPr>
            <a:t>Patient education services</a:t>
          </a:r>
        </a:p>
        <a:p>
          <a:pPr algn="l"/>
          <a:r>
            <a:rPr lang="en-US" sz="1800" dirty="0">
              <a:solidFill>
                <a:schemeClr val="tx1"/>
              </a:solidFill>
            </a:rPr>
            <a:t>Interprofessional care team communications</a:t>
          </a:r>
        </a:p>
        <a:p>
          <a:pPr algn="l"/>
          <a:r>
            <a:rPr lang="en-US" sz="1800" dirty="0">
              <a:solidFill>
                <a:schemeClr val="tx1"/>
              </a:solidFill>
            </a:rPr>
            <a:t>Many more…</a:t>
          </a:r>
        </a:p>
      </dgm:t>
    </dgm:pt>
    <dgm:pt modelId="{A019EC9B-6C6B-4C4F-A927-2F422DF9423D}" type="parTrans" cxnId="{A6D08A9E-769C-4C13-BB35-D17C93E3AC8B}">
      <dgm:prSet/>
      <dgm:spPr/>
      <dgm:t>
        <a:bodyPr/>
        <a:lstStyle/>
        <a:p>
          <a:endParaRPr lang="en-US"/>
        </a:p>
      </dgm:t>
    </dgm:pt>
    <dgm:pt modelId="{7D4D6F60-C12D-4D38-8435-4BE05CD30613}" type="sibTrans" cxnId="{A6D08A9E-769C-4C13-BB35-D17C93E3AC8B}">
      <dgm:prSet/>
      <dgm:spPr/>
      <dgm:t>
        <a:bodyPr/>
        <a:lstStyle/>
        <a:p>
          <a:endParaRPr lang="en-US"/>
        </a:p>
      </dgm:t>
    </dgm:pt>
    <dgm:pt modelId="{FF0C0F96-70A9-4737-A6CB-F69F5C2D9D51}">
      <dgm:prSet custT="1"/>
      <dgm:spPr/>
      <dgm:t>
        <a:bodyPr/>
        <a:lstStyle/>
        <a:p>
          <a:pPr algn="ctr"/>
          <a:r>
            <a:rPr lang="en-US" sz="2000" b="1" dirty="0">
              <a:solidFill>
                <a:schemeClr val="tx1"/>
              </a:solidFill>
            </a:rPr>
            <a:t>Telemedicine</a:t>
          </a:r>
          <a:r>
            <a:rPr lang="en-US" sz="2000" dirty="0">
              <a:solidFill>
                <a:schemeClr val="tx1"/>
              </a:solidFill>
            </a:rPr>
            <a:t> </a:t>
          </a:r>
        </a:p>
        <a:p>
          <a:pPr algn="l"/>
          <a:r>
            <a:rPr lang="en-US" sz="1800" b="0" u="none" dirty="0">
              <a:solidFill>
                <a:schemeClr val="tx1"/>
              </a:solidFill>
            </a:rPr>
            <a:t>The </a:t>
          </a:r>
          <a:r>
            <a:rPr lang="en-US" sz="1800" b="1" u="sng" dirty="0">
              <a:solidFill>
                <a:schemeClr val="tx1"/>
              </a:solidFill>
            </a:rPr>
            <a:t>practice of medicine </a:t>
          </a:r>
          <a:r>
            <a:rPr lang="en-US" sz="1800" b="0" u="none" dirty="0">
              <a:solidFill>
                <a:schemeClr val="tx1"/>
              </a:solidFill>
            </a:rPr>
            <a:t>using technology </a:t>
          </a:r>
          <a:r>
            <a:rPr lang="en-US" sz="1800" dirty="0">
              <a:solidFill>
                <a:schemeClr val="tx1"/>
              </a:solidFill>
            </a:rPr>
            <a:t>to deliver care at a distance. </a:t>
          </a:r>
        </a:p>
        <a:p>
          <a:pPr algn="l"/>
          <a:r>
            <a:rPr lang="en-US" sz="1800" dirty="0">
              <a:solidFill>
                <a:schemeClr val="tx1"/>
              </a:solidFill>
            </a:rPr>
            <a:t>A physician/clinician in one location uses a telecommunications infrastructure to deliver care to a patient at a distant site.  </a:t>
          </a:r>
        </a:p>
        <a:p>
          <a:pPr algn="ctr"/>
          <a:endParaRPr lang="en-US" sz="1700" dirty="0"/>
        </a:p>
      </dgm:t>
    </dgm:pt>
    <dgm:pt modelId="{8E0EE26D-B120-4BFE-BB93-4C6FC1444E18}" type="parTrans" cxnId="{C7273FF4-CF6C-4296-BBA8-27F8E8D4E6B2}">
      <dgm:prSet/>
      <dgm:spPr/>
      <dgm:t>
        <a:bodyPr/>
        <a:lstStyle/>
        <a:p>
          <a:endParaRPr lang="en-US" dirty="0"/>
        </a:p>
      </dgm:t>
    </dgm:pt>
    <dgm:pt modelId="{2C1210BF-71CA-4D49-A659-338554FCD812}" type="sibTrans" cxnId="{C7273FF4-CF6C-4296-BBA8-27F8E8D4E6B2}">
      <dgm:prSet/>
      <dgm:spPr/>
      <dgm:t>
        <a:bodyPr/>
        <a:lstStyle/>
        <a:p>
          <a:endParaRPr lang="en-US"/>
        </a:p>
      </dgm:t>
    </dgm:pt>
    <dgm:pt modelId="{584A3D9D-53E6-47AB-AAEA-BBFD946AF319}">
      <dgm:prSet custT="1"/>
      <dgm:spPr/>
      <dgm:t>
        <a:bodyPr/>
        <a:lstStyle/>
        <a:p>
          <a:pPr algn="ctr"/>
          <a:r>
            <a:rPr lang="en-US" sz="2000" b="1" dirty="0">
              <a:solidFill>
                <a:schemeClr val="tx1"/>
              </a:solidFill>
            </a:rPr>
            <a:t>Remote Patient Monitoring</a:t>
          </a:r>
          <a:r>
            <a:rPr lang="en-US" sz="2000" dirty="0">
              <a:solidFill>
                <a:schemeClr val="tx1"/>
              </a:solidFill>
            </a:rPr>
            <a:t> </a:t>
          </a:r>
        </a:p>
        <a:p>
          <a:pPr algn="l"/>
          <a:r>
            <a:rPr lang="en-US" sz="1800" dirty="0">
              <a:solidFill>
                <a:schemeClr val="tx1"/>
              </a:solidFill>
            </a:rPr>
            <a:t>Technology devices to gather patient data:</a:t>
          </a:r>
        </a:p>
        <a:p>
          <a:pPr algn="l"/>
          <a:r>
            <a:rPr lang="en-US" sz="1800" dirty="0">
              <a:solidFill>
                <a:schemeClr val="tx1"/>
              </a:solidFill>
            </a:rPr>
            <a:t>*Digital scales</a:t>
          </a:r>
        </a:p>
        <a:p>
          <a:pPr algn="l"/>
          <a:r>
            <a:rPr lang="en-US" sz="1800" dirty="0">
              <a:solidFill>
                <a:schemeClr val="tx1"/>
              </a:solidFill>
            </a:rPr>
            <a:t>*Glucometers</a:t>
          </a:r>
        </a:p>
        <a:p>
          <a:pPr algn="l"/>
          <a:r>
            <a:rPr lang="en-US" sz="1800" dirty="0">
              <a:solidFill>
                <a:schemeClr val="tx1"/>
              </a:solidFill>
            </a:rPr>
            <a:t>*Pulse ox devices, etc..</a:t>
          </a:r>
        </a:p>
      </dgm:t>
    </dgm:pt>
    <dgm:pt modelId="{2663AF3B-3E8A-495A-8D80-FA3AC2667DAC}" type="parTrans" cxnId="{08332529-98DB-468D-87C7-4C6CCDA6EA0A}">
      <dgm:prSet/>
      <dgm:spPr/>
      <dgm:t>
        <a:bodyPr/>
        <a:lstStyle/>
        <a:p>
          <a:endParaRPr lang="en-US" dirty="0"/>
        </a:p>
      </dgm:t>
    </dgm:pt>
    <dgm:pt modelId="{BABB31DB-4263-451E-813E-9DE70B961A5D}" type="sibTrans" cxnId="{08332529-98DB-468D-87C7-4C6CCDA6EA0A}">
      <dgm:prSet/>
      <dgm:spPr/>
      <dgm:t>
        <a:bodyPr/>
        <a:lstStyle/>
        <a:p>
          <a:endParaRPr lang="en-US"/>
        </a:p>
      </dgm:t>
    </dgm:pt>
    <dgm:pt modelId="{48FADBC9-D9DF-4AE0-9728-4044E9B79C5E}">
      <dgm:prSet custT="1"/>
      <dgm:spPr/>
      <dgm:t>
        <a:bodyPr/>
        <a:lstStyle/>
        <a:p>
          <a:pPr algn="ctr"/>
          <a:r>
            <a:rPr lang="en-US" sz="2000" b="1" i="0" dirty="0">
              <a:solidFill>
                <a:schemeClr val="tx1"/>
              </a:solidFill>
            </a:rPr>
            <a:t>mHealth</a:t>
          </a:r>
        </a:p>
        <a:p>
          <a:pPr algn="ctr"/>
          <a:r>
            <a:rPr lang="en-US" sz="1800" b="0" i="0" dirty="0">
              <a:solidFill>
                <a:schemeClr val="tx1"/>
              </a:solidFill>
            </a:rPr>
            <a:t>‘Mobile health’, encompasses healthcare using mobile networks and devices…cell phone technology and software systems.  Regulatory issues have not been clearly resolved, deployment and usage scenarios are still being worked out in many organizations, and there are a host of concerns around the privacy, security, and reliability of mobile healthcare devices.</a:t>
          </a:r>
          <a:endParaRPr lang="en-US" sz="1800" dirty="0">
            <a:solidFill>
              <a:schemeClr val="tx1"/>
            </a:solidFill>
          </a:endParaRPr>
        </a:p>
      </dgm:t>
    </dgm:pt>
    <dgm:pt modelId="{8F5346A7-A0A0-46B4-A47E-1DC7F53CB03A}" type="parTrans" cxnId="{9CC1F435-6CD3-4774-983F-71BA3B6DC4B2}">
      <dgm:prSet/>
      <dgm:spPr/>
      <dgm:t>
        <a:bodyPr/>
        <a:lstStyle/>
        <a:p>
          <a:endParaRPr lang="en-US" dirty="0"/>
        </a:p>
      </dgm:t>
    </dgm:pt>
    <dgm:pt modelId="{9D3927F7-AD65-428B-A0FB-B6A90B8A55DA}" type="sibTrans" cxnId="{9CC1F435-6CD3-4774-983F-71BA3B6DC4B2}">
      <dgm:prSet/>
      <dgm:spPr/>
      <dgm:t>
        <a:bodyPr/>
        <a:lstStyle/>
        <a:p>
          <a:endParaRPr lang="en-US"/>
        </a:p>
      </dgm:t>
    </dgm:pt>
    <dgm:pt modelId="{A67C127B-B39F-42B6-827C-E532F7D18447}" type="pres">
      <dgm:prSet presAssocID="{A5FD3245-C976-4C14-BE86-006043C2F6A6}" presName="diagram" presStyleCnt="0">
        <dgm:presLayoutVars>
          <dgm:chPref val="1"/>
          <dgm:dir/>
          <dgm:animOne val="branch"/>
          <dgm:animLvl val="lvl"/>
          <dgm:resizeHandles val="exact"/>
        </dgm:presLayoutVars>
      </dgm:prSet>
      <dgm:spPr/>
    </dgm:pt>
    <dgm:pt modelId="{0E8F0B0B-E193-46DD-8D7D-2967D36C9CB4}" type="pres">
      <dgm:prSet presAssocID="{41D1050F-B300-4D8C-82EB-5985F86EAEE6}" presName="root1" presStyleCnt="0"/>
      <dgm:spPr/>
    </dgm:pt>
    <dgm:pt modelId="{D1D5ABDB-CDD2-4A68-98AE-8351E8CD1F6D}" type="pres">
      <dgm:prSet presAssocID="{41D1050F-B300-4D8C-82EB-5985F86EAEE6}" presName="LevelOneTextNode" presStyleLbl="node0" presStyleIdx="0" presStyleCnt="1" custScaleX="108655" custScaleY="416820" custLinFactNeighborX="-19741" custLinFactNeighborY="-2548">
        <dgm:presLayoutVars>
          <dgm:chPref val="3"/>
        </dgm:presLayoutVars>
      </dgm:prSet>
      <dgm:spPr/>
    </dgm:pt>
    <dgm:pt modelId="{30897213-0A6C-40E6-859A-C147957F5305}" type="pres">
      <dgm:prSet presAssocID="{41D1050F-B300-4D8C-82EB-5985F86EAEE6}" presName="level2hierChild" presStyleCnt="0"/>
      <dgm:spPr/>
    </dgm:pt>
    <dgm:pt modelId="{3B6C1977-BE82-4A04-A729-8C678D00718F}" type="pres">
      <dgm:prSet presAssocID="{8E0EE26D-B120-4BFE-BB93-4C6FC1444E18}" presName="conn2-1" presStyleLbl="parChTrans1D2" presStyleIdx="0" presStyleCnt="3"/>
      <dgm:spPr/>
    </dgm:pt>
    <dgm:pt modelId="{2F0E6F04-FC95-4A39-A892-FA125BFCF569}" type="pres">
      <dgm:prSet presAssocID="{8E0EE26D-B120-4BFE-BB93-4C6FC1444E18}" presName="connTx" presStyleLbl="parChTrans1D2" presStyleIdx="0" presStyleCnt="3"/>
      <dgm:spPr/>
    </dgm:pt>
    <dgm:pt modelId="{4BCD8096-A3E3-40F0-9942-B52CE0A9CD9F}" type="pres">
      <dgm:prSet presAssocID="{FF0C0F96-70A9-4737-A6CB-F69F5C2D9D51}" presName="root2" presStyleCnt="0"/>
      <dgm:spPr/>
    </dgm:pt>
    <dgm:pt modelId="{42FB95A2-69D9-4FA8-8C1D-6AE658431798}" type="pres">
      <dgm:prSet presAssocID="{FF0C0F96-70A9-4737-A6CB-F69F5C2D9D51}" presName="LevelTwoTextNode" presStyleLbl="node2" presStyleIdx="0" presStyleCnt="3" custScaleX="228950" custScaleY="126278" custLinFactNeighborX="37471" custLinFactNeighborY="999">
        <dgm:presLayoutVars>
          <dgm:chPref val="3"/>
        </dgm:presLayoutVars>
      </dgm:prSet>
      <dgm:spPr/>
    </dgm:pt>
    <dgm:pt modelId="{1A68D65D-C777-4424-8DE7-85963ED530D7}" type="pres">
      <dgm:prSet presAssocID="{FF0C0F96-70A9-4737-A6CB-F69F5C2D9D51}" presName="level3hierChild" presStyleCnt="0"/>
      <dgm:spPr/>
    </dgm:pt>
    <dgm:pt modelId="{78A78974-56E7-4921-B604-6C11BFB4B42A}" type="pres">
      <dgm:prSet presAssocID="{2663AF3B-3E8A-495A-8D80-FA3AC2667DAC}" presName="conn2-1" presStyleLbl="parChTrans1D2" presStyleIdx="1" presStyleCnt="3"/>
      <dgm:spPr/>
    </dgm:pt>
    <dgm:pt modelId="{A486BD1E-9C9F-42C6-9D41-E12B7F51052F}" type="pres">
      <dgm:prSet presAssocID="{2663AF3B-3E8A-495A-8D80-FA3AC2667DAC}" presName="connTx" presStyleLbl="parChTrans1D2" presStyleIdx="1" presStyleCnt="3"/>
      <dgm:spPr/>
    </dgm:pt>
    <dgm:pt modelId="{93D5D3C1-2D1F-4DCD-A523-5FCFEDF70907}" type="pres">
      <dgm:prSet presAssocID="{584A3D9D-53E6-47AB-AAEA-BBFD946AF319}" presName="root2" presStyleCnt="0"/>
      <dgm:spPr/>
    </dgm:pt>
    <dgm:pt modelId="{BC4632FE-C036-4C75-AFC6-F312B6D88E21}" type="pres">
      <dgm:prSet presAssocID="{584A3D9D-53E6-47AB-AAEA-BBFD946AF319}" presName="LevelTwoTextNode" presStyleLbl="node2" presStyleIdx="1" presStyleCnt="3" custScaleX="230555" custScaleY="135904" custLinFactNeighborX="9525" custLinFactNeighborY="-2562">
        <dgm:presLayoutVars>
          <dgm:chPref val="3"/>
        </dgm:presLayoutVars>
      </dgm:prSet>
      <dgm:spPr/>
    </dgm:pt>
    <dgm:pt modelId="{96576E33-A26F-43C0-8A80-C6F44900447F}" type="pres">
      <dgm:prSet presAssocID="{584A3D9D-53E6-47AB-AAEA-BBFD946AF319}" presName="level3hierChild" presStyleCnt="0"/>
      <dgm:spPr/>
    </dgm:pt>
    <dgm:pt modelId="{D296FC87-6645-47F9-8C71-059E421F7958}" type="pres">
      <dgm:prSet presAssocID="{8F5346A7-A0A0-46B4-A47E-1DC7F53CB03A}" presName="conn2-1" presStyleLbl="parChTrans1D2" presStyleIdx="2" presStyleCnt="3"/>
      <dgm:spPr/>
    </dgm:pt>
    <dgm:pt modelId="{7EF9DF72-115B-417E-A86D-8844FAEDCE86}" type="pres">
      <dgm:prSet presAssocID="{8F5346A7-A0A0-46B4-A47E-1DC7F53CB03A}" presName="connTx" presStyleLbl="parChTrans1D2" presStyleIdx="2" presStyleCnt="3"/>
      <dgm:spPr/>
    </dgm:pt>
    <dgm:pt modelId="{F3EA6823-0F43-46A4-ADB4-DEA80FAE86B0}" type="pres">
      <dgm:prSet presAssocID="{48FADBC9-D9DF-4AE0-9728-4044E9B79C5E}" presName="root2" presStyleCnt="0"/>
      <dgm:spPr/>
    </dgm:pt>
    <dgm:pt modelId="{26BAA679-5BC4-4EAA-85E1-7733F4106DA8}" type="pres">
      <dgm:prSet presAssocID="{48FADBC9-D9DF-4AE0-9728-4044E9B79C5E}" presName="LevelTwoTextNode" presStyleLbl="node2" presStyleIdx="2" presStyleCnt="3" custScaleX="229611" custScaleY="128369" custLinFactNeighborX="4688" custLinFactNeighborY="5625">
        <dgm:presLayoutVars>
          <dgm:chPref val="3"/>
        </dgm:presLayoutVars>
      </dgm:prSet>
      <dgm:spPr/>
    </dgm:pt>
    <dgm:pt modelId="{9F55064E-459A-47DC-85A2-86F174AF192F}" type="pres">
      <dgm:prSet presAssocID="{48FADBC9-D9DF-4AE0-9728-4044E9B79C5E}" presName="level3hierChild" presStyleCnt="0"/>
      <dgm:spPr/>
    </dgm:pt>
  </dgm:ptLst>
  <dgm:cxnLst>
    <dgm:cxn modelId="{08332529-98DB-468D-87C7-4C6CCDA6EA0A}" srcId="{41D1050F-B300-4D8C-82EB-5985F86EAEE6}" destId="{584A3D9D-53E6-47AB-AAEA-BBFD946AF319}" srcOrd="1" destOrd="0" parTransId="{2663AF3B-3E8A-495A-8D80-FA3AC2667DAC}" sibTransId="{BABB31DB-4263-451E-813E-9DE70B961A5D}"/>
    <dgm:cxn modelId="{9CC1F435-6CD3-4774-983F-71BA3B6DC4B2}" srcId="{41D1050F-B300-4D8C-82EB-5985F86EAEE6}" destId="{48FADBC9-D9DF-4AE0-9728-4044E9B79C5E}" srcOrd="2" destOrd="0" parTransId="{8F5346A7-A0A0-46B4-A47E-1DC7F53CB03A}" sibTransId="{9D3927F7-AD65-428B-A0FB-B6A90B8A55DA}"/>
    <dgm:cxn modelId="{E9283654-D0BA-42E9-A127-59977E1EFDEB}" type="presOf" srcId="{8E0EE26D-B120-4BFE-BB93-4C6FC1444E18}" destId="{2F0E6F04-FC95-4A39-A892-FA125BFCF569}" srcOrd="1" destOrd="0" presId="urn:microsoft.com/office/officeart/2005/8/layout/hierarchy2"/>
    <dgm:cxn modelId="{7C580A8B-3054-4249-B9FC-302E2F27BEA7}" type="presOf" srcId="{41D1050F-B300-4D8C-82EB-5985F86EAEE6}" destId="{D1D5ABDB-CDD2-4A68-98AE-8351E8CD1F6D}" srcOrd="0" destOrd="0" presId="urn:microsoft.com/office/officeart/2005/8/layout/hierarchy2"/>
    <dgm:cxn modelId="{B4A1778F-2475-49E2-AD79-6635D1005184}" type="presOf" srcId="{584A3D9D-53E6-47AB-AAEA-BBFD946AF319}" destId="{BC4632FE-C036-4C75-AFC6-F312B6D88E21}" srcOrd="0" destOrd="0" presId="urn:microsoft.com/office/officeart/2005/8/layout/hierarchy2"/>
    <dgm:cxn modelId="{5648C88F-FA2A-4F75-9BD7-D4B7C69EBD66}" type="presOf" srcId="{8F5346A7-A0A0-46B4-A47E-1DC7F53CB03A}" destId="{D296FC87-6645-47F9-8C71-059E421F7958}" srcOrd="0" destOrd="0" presId="urn:microsoft.com/office/officeart/2005/8/layout/hierarchy2"/>
    <dgm:cxn modelId="{86FF9A90-0198-406D-82AD-CD9C1B56B6BE}" type="presOf" srcId="{2663AF3B-3E8A-495A-8D80-FA3AC2667DAC}" destId="{A486BD1E-9C9F-42C6-9D41-E12B7F51052F}" srcOrd="1" destOrd="0" presId="urn:microsoft.com/office/officeart/2005/8/layout/hierarchy2"/>
    <dgm:cxn modelId="{53B2DB95-55C1-475D-BF26-64799C77C88A}" type="presOf" srcId="{8E0EE26D-B120-4BFE-BB93-4C6FC1444E18}" destId="{3B6C1977-BE82-4A04-A729-8C678D00718F}" srcOrd="0" destOrd="0" presId="urn:microsoft.com/office/officeart/2005/8/layout/hierarchy2"/>
    <dgm:cxn modelId="{1416D89C-5CF2-47D7-BA52-A0860AB83298}" type="presOf" srcId="{A5FD3245-C976-4C14-BE86-006043C2F6A6}" destId="{A67C127B-B39F-42B6-827C-E532F7D18447}" srcOrd="0" destOrd="0" presId="urn:microsoft.com/office/officeart/2005/8/layout/hierarchy2"/>
    <dgm:cxn modelId="{A6D08A9E-769C-4C13-BB35-D17C93E3AC8B}" srcId="{A5FD3245-C976-4C14-BE86-006043C2F6A6}" destId="{41D1050F-B300-4D8C-82EB-5985F86EAEE6}" srcOrd="0" destOrd="0" parTransId="{A019EC9B-6C6B-4C4F-A927-2F422DF9423D}" sibTransId="{7D4D6F60-C12D-4D38-8435-4BE05CD30613}"/>
    <dgm:cxn modelId="{4083EBAB-8631-4755-88C0-EB90A163B0F0}" type="presOf" srcId="{8F5346A7-A0A0-46B4-A47E-1DC7F53CB03A}" destId="{7EF9DF72-115B-417E-A86D-8844FAEDCE86}" srcOrd="1" destOrd="0" presId="urn:microsoft.com/office/officeart/2005/8/layout/hierarchy2"/>
    <dgm:cxn modelId="{C7273FF4-CF6C-4296-BBA8-27F8E8D4E6B2}" srcId="{41D1050F-B300-4D8C-82EB-5985F86EAEE6}" destId="{FF0C0F96-70A9-4737-A6CB-F69F5C2D9D51}" srcOrd="0" destOrd="0" parTransId="{8E0EE26D-B120-4BFE-BB93-4C6FC1444E18}" sibTransId="{2C1210BF-71CA-4D49-A659-338554FCD812}"/>
    <dgm:cxn modelId="{2FFC69F4-DF48-4F87-9079-8C2199328F5B}" type="presOf" srcId="{2663AF3B-3E8A-495A-8D80-FA3AC2667DAC}" destId="{78A78974-56E7-4921-B604-6C11BFB4B42A}" srcOrd="0" destOrd="0" presId="urn:microsoft.com/office/officeart/2005/8/layout/hierarchy2"/>
    <dgm:cxn modelId="{6BC4D1F5-ED70-4E0A-855A-430E2C0D6F9C}" type="presOf" srcId="{48FADBC9-D9DF-4AE0-9728-4044E9B79C5E}" destId="{26BAA679-5BC4-4EAA-85E1-7733F4106DA8}" srcOrd="0" destOrd="0" presId="urn:microsoft.com/office/officeart/2005/8/layout/hierarchy2"/>
    <dgm:cxn modelId="{28FD7AF8-6FA5-49CF-8101-D415DECEE856}" type="presOf" srcId="{FF0C0F96-70A9-4737-A6CB-F69F5C2D9D51}" destId="{42FB95A2-69D9-4FA8-8C1D-6AE658431798}" srcOrd="0" destOrd="0" presId="urn:microsoft.com/office/officeart/2005/8/layout/hierarchy2"/>
    <dgm:cxn modelId="{FE09965E-2374-43B8-B4F4-6F245E8177B8}" type="presParOf" srcId="{A67C127B-B39F-42B6-827C-E532F7D18447}" destId="{0E8F0B0B-E193-46DD-8D7D-2967D36C9CB4}" srcOrd="0" destOrd="0" presId="urn:microsoft.com/office/officeart/2005/8/layout/hierarchy2"/>
    <dgm:cxn modelId="{1E7D9785-5AE9-4D4D-B967-12875D6D2393}" type="presParOf" srcId="{0E8F0B0B-E193-46DD-8D7D-2967D36C9CB4}" destId="{D1D5ABDB-CDD2-4A68-98AE-8351E8CD1F6D}" srcOrd="0" destOrd="0" presId="urn:microsoft.com/office/officeart/2005/8/layout/hierarchy2"/>
    <dgm:cxn modelId="{208BAA80-A2CB-43A5-A5FC-7BD5E73C607D}" type="presParOf" srcId="{0E8F0B0B-E193-46DD-8D7D-2967D36C9CB4}" destId="{30897213-0A6C-40E6-859A-C147957F5305}" srcOrd="1" destOrd="0" presId="urn:microsoft.com/office/officeart/2005/8/layout/hierarchy2"/>
    <dgm:cxn modelId="{BEC86DC8-DEB0-46EF-9E26-4B9180D9A1D6}" type="presParOf" srcId="{30897213-0A6C-40E6-859A-C147957F5305}" destId="{3B6C1977-BE82-4A04-A729-8C678D00718F}" srcOrd="0" destOrd="0" presId="urn:microsoft.com/office/officeart/2005/8/layout/hierarchy2"/>
    <dgm:cxn modelId="{D1C5E6DB-CC36-4984-9F5B-9DFC7BBC270A}" type="presParOf" srcId="{3B6C1977-BE82-4A04-A729-8C678D00718F}" destId="{2F0E6F04-FC95-4A39-A892-FA125BFCF569}" srcOrd="0" destOrd="0" presId="urn:microsoft.com/office/officeart/2005/8/layout/hierarchy2"/>
    <dgm:cxn modelId="{C85FB75A-1B49-440D-B6A8-2156922777EF}" type="presParOf" srcId="{30897213-0A6C-40E6-859A-C147957F5305}" destId="{4BCD8096-A3E3-40F0-9942-B52CE0A9CD9F}" srcOrd="1" destOrd="0" presId="urn:microsoft.com/office/officeart/2005/8/layout/hierarchy2"/>
    <dgm:cxn modelId="{5A662CDC-C11B-4EAD-B6DB-4F209C8080A1}" type="presParOf" srcId="{4BCD8096-A3E3-40F0-9942-B52CE0A9CD9F}" destId="{42FB95A2-69D9-4FA8-8C1D-6AE658431798}" srcOrd="0" destOrd="0" presId="urn:microsoft.com/office/officeart/2005/8/layout/hierarchy2"/>
    <dgm:cxn modelId="{34E2D7E9-6267-46C4-BDE2-2D1C779FE627}" type="presParOf" srcId="{4BCD8096-A3E3-40F0-9942-B52CE0A9CD9F}" destId="{1A68D65D-C777-4424-8DE7-85963ED530D7}" srcOrd="1" destOrd="0" presId="urn:microsoft.com/office/officeart/2005/8/layout/hierarchy2"/>
    <dgm:cxn modelId="{665CCEF6-E908-4CFA-BB43-8947F6C5E76B}" type="presParOf" srcId="{30897213-0A6C-40E6-859A-C147957F5305}" destId="{78A78974-56E7-4921-B604-6C11BFB4B42A}" srcOrd="2" destOrd="0" presId="urn:microsoft.com/office/officeart/2005/8/layout/hierarchy2"/>
    <dgm:cxn modelId="{52D4DD25-AE9D-422F-87A0-C2F5D68CA34F}" type="presParOf" srcId="{78A78974-56E7-4921-B604-6C11BFB4B42A}" destId="{A486BD1E-9C9F-42C6-9D41-E12B7F51052F}" srcOrd="0" destOrd="0" presId="urn:microsoft.com/office/officeart/2005/8/layout/hierarchy2"/>
    <dgm:cxn modelId="{3331781C-A148-42A0-B1E2-7AEE7764E939}" type="presParOf" srcId="{30897213-0A6C-40E6-859A-C147957F5305}" destId="{93D5D3C1-2D1F-4DCD-A523-5FCFEDF70907}" srcOrd="3" destOrd="0" presId="urn:microsoft.com/office/officeart/2005/8/layout/hierarchy2"/>
    <dgm:cxn modelId="{AFEF6AC8-1835-458E-93DF-3316A595684F}" type="presParOf" srcId="{93D5D3C1-2D1F-4DCD-A523-5FCFEDF70907}" destId="{BC4632FE-C036-4C75-AFC6-F312B6D88E21}" srcOrd="0" destOrd="0" presId="urn:microsoft.com/office/officeart/2005/8/layout/hierarchy2"/>
    <dgm:cxn modelId="{B1B6454D-5DA6-4F61-8E5F-27507EB12B8D}" type="presParOf" srcId="{93D5D3C1-2D1F-4DCD-A523-5FCFEDF70907}" destId="{96576E33-A26F-43C0-8A80-C6F44900447F}" srcOrd="1" destOrd="0" presId="urn:microsoft.com/office/officeart/2005/8/layout/hierarchy2"/>
    <dgm:cxn modelId="{8642A24F-EB93-4308-8F4B-19BCEAB43A7D}" type="presParOf" srcId="{30897213-0A6C-40E6-859A-C147957F5305}" destId="{D296FC87-6645-47F9-8C71-059E421F7958}" srcOrd="4" destOrd="0" presId="urn:microsoft.com/office/officeart/2005/8/layout/hierarchy2"/>
    <dgm:cxn modelId="{8C0887E2-342F-462C-9C31-46D2818022E8}" type="presParOf" srcId="{D296FC87-6645-47F9-8C71-059E421F7958}" destId="{7EF9DF72-115B-417E-A86D-8844FAEDCE86}" srcOrd="0" destOrd="0" presId="urn:microsoft.com/office/officeart/2005/8/layout/hierarchy2"/>
    <dgm:cxn modelId="{EFEB3884-9700-4C3A-BBB2-C18D4CB6A2E9}" type="presParOf" srcId="{30897213-0A6C-40E6-859A-C147957F5305}" destId="{F3EA6823-0F43-46A4-ADB4-DEA80FAE86B0}" srcOrd="5" destOrd="0" presId="urn:microsoft.com/office/officeart/2005/8/layout/hierarchy2"/>
    <dgm:cxn modelId="{BED79A59-2F22-4042-BC0E-837AE33DB460}" type="presParOf" srcId="{F3EA6823-0F43-46A4-ADB4-DEA80FAE86B0}" destId="{26BAA679-5BC4-4EAA-85E1-7733F4106DA8}" srcOrd="0" destOrd="0" presId="urn:microsoft.com/office/officeart/2005/8/layout/hierarchy2"/>
    <dgm:cxn modelId="{87EF9FDB-71CF-469E-807A-9D04E590D0FD}" type="presParOf" srcId="{F3EA6823-0F43-46A4-ADB4-DEA80FAE86B0}" destId="{9F55064E-459A-47DC-85A2-86F174AF192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82C5A-473C-4CFF-8CE6-A6A77261DEC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E22812FC-D787-41EE-A407-E5977AEDE234}">
      <dgm:prSet/>
      <dgm:spPr/>
      <dgm:t>
        <a:bodyPr/>
        <a:lstStyle/>
        <a:p>
          <a:r>
            <a:rPr lang="en-US" b="1" dirty="0"/>
            <a:t>Announce the Availability of Telehealth</a:t>
          </a:r>
          <a:endParaRPr lang="en-US" dirty="0"/>
        </a:p>
      </dgm:t>
    </dgm:pt>
    <dgm:pt modelId="{FDE5D491-D30E-4B00-8A5E-D12292C33770}" type="parTrans" cxnId="{13E151CA-F014-4277-8C2E-8EB403DA58C1}">
      <dgm:prSet/>
      <dgm:spPr/>
      <dgm:t>
        <a:bodyPr/>
        <a:lstStyle/>
        <a:p>
          <a:endParaRPr lang="en-US"/>
        </a:p>
      </dgm:t>
    </dgm:pt>
    <dgm:pt modelId="{CB2E5BF0-C59C-4DAB-AA9C-C4949428BC35}" type="sibTrans" cxnId="{13E151CA-F014-4277-8C2E-8EB403DA58C1}">
      <dgm:prSet/>
      <dgm:spPr/>
      <dgm:t>
        <a:bodyPr/>
        <a:lstStyle/>
        <a:p>
          <a:endParaRPr lang="en-US"/>
        </a:p>
      </dgm:t>
    </dgm:pt>
    <dgm:pt modelId="{B32F1E33-3DBA-4698-9976-1BA8B089410D}">
      <dgm:prSet custT="1"/>
      <dgm:spPr/>
      <dgm:t>
        <a:bodyPr/>
        <a:lstStyle/>
        <a:p>
          <a:r>
            <a:rPr lang="en-US" sz="1400" b="0" dirty="0"/>
            <a:t>Once you’re ready to let your patients know about telehealth</a:t>
          </a:r>
        </a:p>
      </dgm:t>
    </dgm:pt>
    <dgm:pt modelId="{90D1477E-D173-4ED0-9752-D432599DD124}" type="parTrans" cxnId="{C20D1B9B-864A-4855-AE76-88B6F02721EE}">
      <dgm:prSet/>
      <dgm:spPr/>
      <dgm:t>
        <a:bodyPr/>
        <a:lstStyle/>
        <a:p>
          <a:endParaRPr lang="en-US"/>
        </a:p>
      </dgm:t>
    </dgm:pt>
    <dgm:pt modelId="{8F63A252-64F4-4334-BD14-641C33FF9250}" type="sibTrans" cxnId="{C20D1B9B-864A-4855-AE76-88B6F02721EE}">
      <dgm:prSet/>
      <dgm:spPr/>
      <dgm:t>
        <a:bodyPr/>
        <a:lstStyle/>
        <a:p>
          <a:endParaRPr lang="en-US"/>
        </a:p>
      </dgm:t>
    </dgm:pt>
    <dgm:pt modelId="{687F2A9E-51A6-4AC0-97E2-685A479CBD79}">
      <dgm:prSet custT="1"/>
      <dgm:spPr/>
      <dgm:t>
        <a:bodyPr/>
        <a:lstStyle/>
        <a:p>
          <a:r>
            <a:rPr lang="en-US" sz="1400" b="0" dirty="0"/>
            <a:t>Send an email to patients</a:t>
          </a:r>
        </a:p>
      </dgm:t>
    </dgm:pt>
    <dgm:pt modelId="{4C0748FF-0120-438E-95F6-2260B37F8655}" type="parTrans" cxnId="{556BBA35-FDBD-4EC9-B616-42CB38A464ED}">
      <dgm:prSet/>
      <dgm:spPr/>
      <dgm:t>
        <a:bodyPr/>
        <a:lstStyle/>
        <a:p>
          <a:endParaRPr lang="en-US"/>
        </a:p>
      </dgm:t>
    </dgm:pt>
    <dgm:pt modelId="{B5D3A029-DEFD-434D-A151-F3E5A506718F}" type="sibTrans" cxnId="{556BBA35-FDBD-4EC9-B616-42CB38A464ED}">
      <dgm:prSet/>
      <dgm:spPr/>
      <dgm:t>
        <a:bodyPr/>
        <a:lstStyle/>
        <a:p>
          <a:endParaRPr lang="en-US"/>
        </a:p>
      </dgm:t>
    </dgm:pt>
    <dgm:pt modelId="{D899399E-3369-4A3F-9C3B-F0498C3C269D}">
      <dgm:prSet custT="1"/>
      <dgm:spPr/>
      <dgm:t>
        <a:bodyPr/>
        <a:lstStyle/>
        <a:p>
          <a:r>
            <a:rPr lang="en-US" sz="1400" b="0" dirty="0"/>
            <a:t>Mailing a letter or postcard</a:t>
          </a:r>
        </a:p>
      </dgm:t>
    </dgm:pt>
    <dgm:pt modelId="{35FE27CD-792C-4781-A278-EC655AE4FF67}" type="parTrans" cxnId="{C13A1DB6-BB1E-44F0-8F5F-EEA5A7C14FB0}">
      <dgm:prSet/>
      <dgm:spPr/>
      <dgm:t>
        <a:bodyPr/>
        <a:lstStyle/>
        <a:p>
          <a:endParaRPr lang="en-US"/>
        </a:p>
      </dgm:t>
    </dgm:pt>
    <dgm:pt modelId="{B2232197-F808-44A8-8793-E97A25081462}" type="sibTrans" cxnId="{C13A1DB6-BB1E-44F0-8F5F-EEA5A7C14FB0}">
      <dgm:prSet/>
      <dgm:spPr/>
      <dgm:t>
        <a:bodyPr/>
        <a:lstStyle/>
        <a:p>
          <a:endParaRPr lang="en-US"/>
        </a:p>
      </dgm:t>
    </dgm:pt>
    <dgm:pt modelId="{73C568AD-839E-4EDD-97CA-AE57E1367857}">
      <dgm:prSet/>
      <dgm:spPr/>
      <dgm:t>
        <a:bodyPr/>
        <a:lstStyle/>
        <a:p>
          <a:r>
            <a:rPr lang="en-US" b="1" dirty="0"/>
            <a:t>Prioritize Patient Communication</a:t>
          </a:r>
          <a:endParaRPr lang="en-US" dirty="0"/>
        </a:p>
      </dgm:t>
    </dgm:pt>
    <dgm:pt modelId="{640741CA-989F-4766-9B5F-E5759C58B34F}" type="parTrans" cxnId="{825E224B-3E85-4B7A-9C6E-A96D2ACC1682}">
      <dgm:prSet/>
      <dgm:spPr/>
      <dgm:t>
        <a:bodyPr/>
        <a:lstStyle/>
        <a:p>
          <a:endParaRPr lang="en-US"/>
        </a:p>
      </dgm:t>
    </dgm:pt>
    <dgm:pt modelId="{FA01D8DE-B54B-4080-BE02-BF4A0181126F}" type="sibTrans" cxnId="{825E224B-3E85-4B7A-9C6E-A96D2ACC1682}">
      <dgm:prSet/>
      <dgm:spPr/>
      <dgm:t>
        <a:bodyPr/>
        <a:lstStyle/>
        <a:p>
          <a:endParaRPr lang="en-US"/>
        </a:p>
      </dgm:t>
    </dgm:pt>
    <dgm:pt modelId="{B2175414-266B-4E2C-90F8-0B42B675DD8B}">
      <dgm:prSet custT="1"/>
      <dgm:spPr/>
      <dgm:t>
        <a:bodyPr/>
        <a:lstStyle/>
        <a:p>
          <a:r>
            <a:rPr lang="en-US" sz="1400" b="1" dirty="0"/>
            <a:t>Telehealth basics: </a:t>
          </a:r>
          <a:r>
            <a:rPr lang="en-US" sz="1400" dirty="0"/>
            <a:t>What is Telehealth? </a:t>
          </a:r>
        </a:p>
      </dgm:t>
    </dgm:pt>
    <dgm:pt modelId="{E310BFCB-6CAB-4FF3-A091-E6411A54D2DF}" type="parTrans" cxnId="{47263BEE-CDB8-4FDC-8D8D-06417E613EE3}">
      <dgm:prSet/>
      <dgm:spPr/>
      <dgm:t>
        <a:bodyPr/>
        <a:lstStyle/>
        <a:p>
          <a:endParaRPr lang="en-US"/>
        </a:p>
      </dgm:t>
    </dgm:pt>
    <dgm:pt modelId="{D28A7815-6169-4831-8CBF-25D5B823AD30}" type="sibTrans" cxnId="{47263BEE-CDB8-4FDC-8D8D-06417E613EE3}">
      <dgm:prSet/>
      <dgm:spPr/>
      <dgm:t>
        <a:bodyPr/>
        <a:lstStyle/>
        <a:p>
          <a:endParaRPr lang="en-US"/>
        </a:p>
      </dgm:t>
    </dgm:pt>
    <dgm:pt modelId="{60B6AE14-5565-440D-936F-DE32293AF57F}">
      <dgm:prSet/>
      <dgm:spPr/>
      <dgm:t>
        <a:bodyPr/>
        <a:lstStyle/>
        <a:p>
          <a:r>
            <a:rPr lang="en-US" b="1" dirty="0"/>
            <a:t>Explain Benefits of Telehealth</a:t>
          </a:r>
          <a:endParaRPr lang="en-US" dirty="0"/>
        </a:p>
      </dgm:t>
    </dgm:pt>
    <dgm:pt modelId="{44AAEF7C-64AD-4248-ACFF-6A4805794A23}" type="parTrans" cxnId="{DF7413BC-D0AA-4B36-A770-094C26647E72}">
      <dgm:prSet/>
      <dgm:spPr/>
      <dgm:t>
        <a:bodyPr/>
        <a:lstStyle/>
        <a:p>
          <a:endParaRPr lang="en-US"/>
        </a:p>
      </dgm:t>
    </dgm:pt>
    <dgm:pt modelId="{A1140B46-55D5-42EE-B9B0-D04CED2F6CE2}" type="sibTrans" cxnId="{DF7413BC-D0AA-4B36-A770-094C26647E72}">
      <dgm:prSet/>
      <dgm:spPr/>
      <dgm:t>
        <a:bodyPr/>
        <a:lstStyle/>
        <a:p>
          <a:endParaRPr lang="en-US"/>
        </a:p>
      </dgm:t>
    </dgm:pt>
    <dgm:pt modelId="{188C00F5-803F-4A0E-9226-949E96838425}">
      <dgm:prSet custT="1"/>
      <dgm:spPr/>
      <dgm:t>
        <a:bodyPr/>
        <a:lstStyle/>
        <a:p>
          <a:r>
            <a:rPr lang="en-US" sz="1400" dirty="0"/>
            <a:t>Safety — reduces everyone’s exposure during COVID-19</a:t>
          </a:r>
        </a:p>
      </dgm:t>
    </dgm:pt>
    <dgm:pt modelId="{E26CB46A-CF7C-4858-B308-3544C1F570E1}" type="parTrans" cxnId="{1739BF28-8F2D-44B0-8FBA-9910D98D3F6B}">
      <dgm:prSet/>
      <dgm:spPr/>
      <dgm:t>
        <a:bodyPr/>
        <a:lstStyle/>
        <a:p>
          <a:endParaRPr lang="en-US"/>
        </a:p>
      </dgm:t>
    </dgm:pt>
    <dgm:pt modelId="{ACBBFD92-2A5E-4C4C-9117-CA66E235D171}" type="sibTrans" cxnId="{1739BF28-8F2D-44B0-8FBA-9910D98D3F6B}">
      <dgm:prSet/>
      <dgm:spPr/>
      <dgm:t>
        <a:bodyPr/>
        <a:lstStyle/>
        <a:p>
          <a:endParaRPr lang="en-US"/>
        </a:p>
      </dgm:t>
    </dgm:pt>
    <dgm:pt modelId="{BDBCBB2D-33BE-4C62-BAEA-AB1364B65C2E}">
      <dgm:prSet custT="1"/>
      <dgm:spPr/>
      <dgm:t>
        <a:bodyPr/>
        <a:lstStyle/>
        <a:p>
          <a:r>
            <a:rPr lang="en-US" sz="1400" dirty="0"/>
            <a:t>Convenience</a:t>
          </a:r>
        </a:p>
      </dgm:t>
    </dgm:pt>
    <dgm:pt modelId="{24716021-82DD-45FC-BFD8-ADE97FAE2476}" type="parTrans" cxnId="{44F38EFD-0E79-483B-A30F-4021A11697C6}">
      <dgm:prSet/>
      <dgm:spPr/>
      <dgm:t>
        <a:bodyPr/>
        <a:lstStyle/>
        <a:p>
          <a:endParaRPr lang="en-US"/>
        </a:p>
      </dgm:t>
    </dgm:pt>
    <dgm:pt modelId="{C79112B4-1F96-406D-87BC-474EA976F40C}" type="sibTrans" cxnId="{44F38EFD-0E79-483B-A30F-4021A11697C6}">
      <dgm:prSet/>
      <dgm:spPr/>
      <dgm:t>
        <a:bodyPr/>
        <a:lstStyle/>
        <a:p>
          <a:endParaRPr lang="en-US"/>
        </a:p>
      </dgm:t>
    </dgm:pt>
    <dgm:pt modelId="{177DCE25-9300-49CA-A8D6-941F7009CA3E}">
      <dgm:prSet custT="1"/>
      <dgm:spPr/>
      <dgm:t>
        <a:bodyPr/>
        <a:lstStyle/>
        <a:p>
          <a:r>
            <a:rPr lang="en-US" sz="1400" dirty="0"/>
            <a:t>Time-saving — no need to commute</a:t>
          </a:r>
        </a:p>
      </dgm:t>
    </dgm:pt>
    <dgm:pt modelId="{32E680A9-B99A-4573-8988-5E7D154A0A3E}" type="parTrans" cxnId="{A2F17FC0-8F8C-4005-BF1E-C242502AC331}">
      <dgm:prSet/>
      <dgm:spPr/>
      <dgm:t>
        <a:bodyPr/>
        <a:lstStyle/>
        <a:p>
          <a:endParaRPr lang="en-US"/>
        </a:p>
      </dgm:t>
    </dgm:pt>
    <dgm:pt modelId="{A3ECB5CD-540D-4437-8F01-081D627D2B86}" type="sibTrans" cxnId="{A2F17FC0-8F8C-4005-BF1E-C242502AC331}">
      <dgm:prSet/>
      <dgm:spPr/>
      <dgm:t>
        <a:bodyPr/>
        <a:lstStyle/>
        <a:p>
          <a:endParaRPr lang="en-US"/>
        </a:p>
      </dgm:t>
    </dgm:pt>
    <dgm:pt modelId="{5D878007-EF3F-4388-8CA5-5D16C474C589}">
      <dgm:prSet/>
      <dgm:spPr/>
      <dgm:t>
        <a:bodyPr/>
        <a:lstStyle/>
        <a:p>
          <a:r>
            <a:rPr lang="en-US" b="1" dirty="0"/>
            <a:t>Explain Scheduling Process</a:t>
          </a:r>
        </a:p>
      </dgm:t>
    </dgm:pt>
    <dgm:pt modelId="{F17D733A-4A5B-4349-9B9A-585E5A5D7160}" type="parTrans" cxnId="{77EBB631-8013-48DF-83E9-0CD6E609B1A4}">
      <dgm:prSet/>
      <dgm:spPr/>
      <dgm:t>
        <a:bodyPr/>
        <a:lstStyle/>
        <a:p>
          <a:endParaRPr lang="en-US"/>
        </a:p>
      </dgm:t>
    </dgm:pt>
    <dgm:pt modelId="{1AA1EA13-215C-4738-9761-26AFE8D0597C}" type="sibTrans" cxnId="{77EBB631-8013-48DF-83E9-0CD6E609B1A4}">
      <dgm:prSet/>
      <dgm:spPr/>
      <dgm:t>
        <a:bodyPr/>
        <a:lstStyle/>
        <a:p>
          <a:endParaRPr lang="en-US"/>
        </a:p>
      </dgm:t>
    </dgm:pt>
    <dgm:pt modelId="{6CCF514E-60BB-4AF8-865D-DFE81DF2BF65}">
      <dgm:prSet custT="1"/>
      <dgm:spPr/>
      <dgm:t>
        <a:bodyPr/>
        <a:lstStyle/>
        <a:p>
          <a:r>
            <a:rPr lang="en-US" sz="1400" dirty="0"/>
            <a:t>How patients can schedule a telehealth appointment</a:t>
          </a:r>
        </a:p>
      </dgm:t>
    </dgm:pt>
    <dgm:pt modelId="{D4E8BEA8-BF98-44D0-B0EB-8DE9E7BA212A}" type="parTrans" cxnId="{C2FCE8EB-5036-4B9A-9E98-B532F94D37F3}">
      <dgm:prSet/>
      <dgm:spPr/>
      <dgm:t>
        <a:bodyPr/>
        <a:lstStyle/>
        <a:p>
          <a:endParaRPr lang="en-US"/>
        </a:p>
      </dgm:t>
    </dgm:pt>
    <dgm:pt modelId="{B4FE0634-9FF6-4138-9DA4-8BD105663B5C}" type="sibTrans" cxnId="{C2FCE8EB-5036-4B9A-9E98-B532F94D37F3}">
      <dgm:prSet/>
      <dgm:spPr/>
      <dgm:t>
        <a:bodyPr/>
        <a:lstStyle/>
        <a:p>
          <a:endParaRPr lang="en-US"/>
        </a:p>
      </dgm:t>
    </dgm:pt>
    <dgm:pt modelId="{6AAA6C68-54F2-4D06-83BE-289D96D16484}">
      <dgm:prSet/>
      <dgm:spPr/>
      <dgm:t>
        <a:bodyPr/>
        <a:lstStyle/>
        <a:p>
          <a:r>
            <a:rPr lang="en-US" b="1" dirty="0"/>
            <a:t>Communicate Visit Expectations</a:t>
          </a:r>
        </a:p>
      </dgm:t>
    </dgm:pt>
    <dgm:pt modelId="{EE0738C0-E9BE-4FA6-B3C8-64B568B5132B}" type="parTrans" cxnId="{BBDC589D-0D60-4D1C-BBB1-1E0AEAA5D5E6}">
      <dgm:prSet/>
      <dgm:spPr/>
      <dgm:t>
        <a:bodyPr/>
        <a:lstStyle/>
        <a:p>
          <a:endParaRPr lang="en-US"/>
        </a:p>
      </dgm:t>
    </dgm:pt>
    <dgm:pt modelId="{0635D531-09F9-4D69-9F7B-44FFA82E2EB1}" type="sibTrans" cxnId="{BBDC589D-0D60-4D1C-BBB1-1E0AEAA5D5E6}">
      <dgm:prSet/>
      <dgm:spPr/>
      <dgm:t>
        <a:bodyPr/>
        <a:lstStyle/>
        <a:p>
          <a:endParaRPr lang="en-US"/>
        </a:p>
      </dgm:t>
    </dgm:pt>
    <dgm:pt modelId="{F5739F73-0CEC-4A3B-A1C5-65FBEEEF641C}">
      <dgm:prSet custT="1"/>
      <dgm:spPr/>
      <dgm:t>
        <a:bodyPr/>
        <a:lstStyle/>
        <a:p>
          <a:r>
            <a:rPr lang="en-US" sz="1400" dirty="0"/>
            <a:t>How patients will connect with you through a video conferencing tool</a:t>
          </a:r>
        </a:p>
      </dgm:t>
    </dgm:pt>
    <dgm:pt modelId="{7C6C56B4-ACC6-46B3-AA64-C937FE9061E6}" type="parTrans" cxnId="{ECC0F123-8A9A-43BA-9311-54D268DF73C1}">
      <dgm:prSet/>
      <dgm:spPr/>
      <dgm:t>
        <a:bodyPr/>
        <a:lstStyle/>
        <a:p>
          <a:endParaRPr lang="en-US"/>
        </a:p>
      </dgm:t>
    </dgm:pt>
    <dgm:pt modelId="{40B51EF1-6072-44FD-91C3-BDF96F4B8760}" type="sibTrans" cxnId="{ECC0F123-8A9A-43BA-9311-54D268DF73C1}">
      <dgm:prSet/>
      <dgm:spPr/>
      <dgm:t>
        <a:bodyPr/>
        <a:lstStyle/>
        <a:p>
          <a:endParaRPr lang="en-US"/>
        </a:p>
      </dgm:t>
    </dgm:pt>
    <dgm:pt modelId="{294D8A40-62AB-4787-BDDC-DCE425F76B36}">
      <dgm:prSet custT="1"/>
      <dgm:spPr/>
      <dgm:t>
        <a:bodyPr/>
        <a:lstStyle/>
        <a:p>
          <a:r>
            <a:rPr lang="en-US" sz="1400" dirty="0"/>
            <a:t>What patients will need in order to use the system</a:t>
          </a:r>
        </a:p>
      </dgm:t>
    </dgm:pt>
    <dgm:pt modelId="{D2E8516E-03A9-4A4E-A09A-619B77D0D8BE}" type="parTrans" cxnId="{88436E87-6600-424C-AD45-8C0B24109A4B}">
      <dgm:prSet/>
      <dgm:spPr/>
      <dgm:t>
        <a:bodyPr/>
        <a:lstStyle/>
        <a:p>
          <a:endParaRPr lang="en-US"/>
        </a:p>
      </dgm:t>
    </dgm:pt>
    <dgm:pt modelId="{BCE9B972-61DE-4349-A9B7-AFB909C3A010}" type="sibTrans" cxnId="{88436E87-6600-424C-AD45-8C0B24109A4B}">
      <dgm:prSet/>
      <dgm:spPr/>
      <dgm:t>
        <a:bodyPr/>
        <a:lstStyle/>
        <a:p>
          <a:endParaRPr lang="en-US"/>
        </a:p>
      </dgm:t>
    </dgm:pt>
    <dgm:pt modelId="{C3DD2BA1-66A4-4236-9B54-0844872AFE37}">
      <dgm:prSet custT="1"/>
      <dgm:spPr/>
      <dgm:t>
        <a:bodyPr/>
        <a:lstStyle/>
        <a:p>
          <a:r>
            <a:rPr lang="en-US" sz="1400" dirty="0"/>
            <a:t>What to do if they need help troubleshooting</a:t>
          </a:r>
        </a:p>
      </dgm:t>
    </dgm:pt>
    <dgm:pt modelId="{49E20E08-7F7F-49F8-BB7B-123D713736AE}" type="parTrans" cxnId="{94AFB8E7-0A95-4BFB-A4F5-57DB79713B6E}">
      <dgm:prSet/>
      <dgm:spPr/>
      <dgm:t>
        <a:bodyPr/>
        <a:lstStyle/>
        <a:p>
          <a:endParaRPr lang="en-US"/>
        </a:p>
      </dgm:t>
    </dgm:pt>
    <dgm:pt modelId="{F40E4CCD-3034-4860-87AE-D2DEEB75F75B}" type="sibTrans" cxnId="{94AFB8E7-0A95-4BFB-A4F5-57DB79713B6E}">
      <dgm:prSet/>
      <dgm:spPr/>
      <dgm:t>
        <a:bodyPr/>
        <a:lstStyle/>
        <a:p>
          <a:endParaRPr lang="en-US"/>
        </a:p>
      </dgm:t>
    </dgm:pt>
    <dgm:pt modelId="{06E5A6AD-E6A2-497E-95F8-6820EC4C7E5B}">
      <dgm:prSet custT="1"/>
      <dgm:spPr/>
      <dgm:t>
        <a:bodyPr/>
        <a:lstStyle/>
        <a:p>
          <a:r>
            <a:rPr lang="en-US" sz="1400" dirty="0"/>
            <a:t>What to wear to an appointment — like loose clothing if needed</a:t>
          </a:r>
        </a:p>
      </dgm:t>
    </dgm:pt>
    <dgm:pt modelId="{1938D420-C74C-4FDF-BB18-C8D3036ABE5D}" type="parTrans" cxnId="{40721BFB-A8BE-4B73-94C0-0A4250AA8373}">
      <dgm:prSet/>
      <dgm:spPr/>
      <dgm:t>
        <a:bodyPr/>
        <a:lstStyle/>
        <a:p>
          <a:endParaRPr lang="en-US"/>
        </a:p>
      </dgm:t>
    </dgm:pt>
    <dgm:pt modelId="{BB40F537-3D2D-4C5E-838F-A895594E4BD8}" type="sibTrans" cxnId="{40721BFB-A8BE-4B73-94C0-0A4250AA8373}">
      <dgm:prSet/>
      <dgm:spPr/>
      <dgm:t>
        <a:bodyPr/>
        <a:lstStyle/>
        <a:p>
          <a:endParaRPr lang="en-US"/>
        </a:p>
      </dgm:t>
    </dgm:pt>
    <dgm:pt modelId="{10D13B8E-2A87-4A6F-8908-2FE7EA31B039}">
      <dgm:prSet custT="1"/>
      <dgm:spPr/>
      <dgm:t>
        <a:bodyPr/>
        <a:lstStyle/>
        <a:p>
          <a:r>
            <a:rPr lang="en-US" sz="1400" dirty="0"/>
            <a:t>Any pre-appointment instructions — like taking their temperature, take blood pressure, have medications ready for review. </a:t>
          </a:r>
        </a:p>
      </dgm:t>
    </dgm:pt>
    <dgm:pt modelId="{D7C6C5CD-70F3-4315-86C0-C715A67FAFE3}" type="parTrans" cxnId="{E13636BC-168D-4784-802F-F0CF0C5542F4}">
      <dgm:prSet/>
      <dgm:spPr/>
      <dgm:t>
        <a:bodyPr/>
        <a:lstStyle/>
        <a:p>
          <a:endParaRPr lang="en-US"/>
        </a:p>
      </dgm:t>
    </dgm:pt>
    <dgm:pt modelId="{AA49C1A0-E744-40F3-8B9D-91FFDCF2652D}" type="sibTrans" cxnId="{E13636BC-168D-4784-802F-F0CF0C5542F4}">
      <dgm:prSet/>
      <dgm:spPr/>
      <dgm:t>
        <a:bodyPr/>
        <a:lstStyle/>
        <a:p>
          <a:endParaRPr lang="en-US"/>
        </a:p>
      </dgm:t>
    </dgm:pt>
    <dgm:pt modelId="{09922155-3271-4B87-8FF8-277DAD2EE7AB}">
      <dgm:prSet custT="1"/>
      <dgm:spPr/>
      <dgm:t>
        <a:bodyPr/>
        <a:lstStyle/>
        <a:p>
          <a:r>
            <a:rPr lang="en-US" sz="1400" dirty="0"/>
            <a:t>How patient personal information is protected</a:t>
          </a:r>
        </a:p>
      </dgm:t>
    </dgm:pt>
    <dgm:pt modelId="{CF065C52-6543-46F8-BB3D-9B0ACA74C968}" type="parTrans" cxnId="{6A8A5DAC-B8F0-448A-B780-08CA7E9FA3FE}">
      <dgm:prSet/>
      <dgm:spPr/>
      <dgm:t>
        <a:bodyPr/>
        <a:lstStyle/>
        <a:p>
          <a:endParaRPr lang="en-US"/>
        </a:p>
      </dgm:t>
    </dgm:pt>
    <dgm:pt modelId="{3A253F01-85C8-4B06-B11C-F5459E6A304B}" type="sibTrans" cxnId="{6A8A5DAC-B8F0-448A-B780-08CA7E9FA3FE}">
      <dgm:prSet/>
      <dgm:spPr/>
      <dgm:t>
        <a:bodyPr/>
        <a:lstStyle/>
        <a:p>
          <a:endParaRPr lang="en-US"/>
        </a:p>
      </dgm:t>
    </dgm:pt>
    <dgm:pt modelId="{35433B66-2ED4-4EEF-8AD2-8D690BA60569}">
      <dgm:prSet custT="1"/>
      <dgm:spPr/>
      <dgm:t>
        <a:bodyPr/>
        <a:lstStyle/>
        <a:p>
          <a:r>
            <a:rPr lang="en-US" sz="1400" dirty="0"/>
            <a:t>What types of care will be offered through telehealth</a:t>
          </a:r>
        </a:p>
      </dgm:t>
    </dgm:pt>
    <dgm:pt modelId="{745B5137-DF9A-4F3B-A413-021054B00EF9}" type="parTrans" cxnId="{AB8F027B-A131-44D1-B755-A87F5BC02808}">
      <dgm:prSet/>
      <dgm:spPr/>
      <dgm:t>
        <a:bodyPr/>
        <a:lstStyle/>
        <a:p>
          <a:endParaRPr lang="en-US"/>
        </a:p>
      </dgm:t>
    </dgm:pt>
    <dgm:pt modelId="{6F75E1DA-8C04-44BB-BD6B-66C7C86D6F0D}" type="sibTrans" cxnId="{AB8F027B-A131-44D1-B755-A87F5BC02808}">
      <dgm:prSet/>
      <dgm:spPr/>
      <dgm:t>
        <a:bodyPr/>
        <a:lstStyle/>
        <a:p>
          <a:endParaRPr lang="en-US"/>
        </a:p>
      </dgm:t>
    </dgm:pt>
    <dgm:pt modelId="{0CFC803E-58D0-499A-932E-B5F7C1DDE6BC}">
      <dgm:prSet custT="1"/>
      <dgm:spPr/>
      <dgm:t>
        <a:bodyPr/>
        <a:lstStyle/>
        <a:p>
          <a:r>
            <a:rPr lang="en-US" sz="1400" dirty="0"/>
            <a:t>Where to find electronic Notice of Privacy Practices</a:t>
          </a:r>
        </a:p>
      </dgm:t>
    </dgm:pt>
    <dgm:pt modelId="{5FC0E5FB-3B6E-44FC-885A-B76398DFE965}" type="parTrans" cxnId="{A26A81BF-4C6E-4A21-8B1A-7822042659C0}">
      <dgm:prSet/>
      <dgm:spPr/>
      <dgm:t>
        <a:bodyPr/>
        <a:lstStyle/>
        <a:p>
          <a:endParaRPr lang="en-US"/>
        </a:p>
      </dgm:t>
    </dgm:pt>
    <dgm:pt modelId="{9E8B136C-D02A-467E-82F2-B17A197E2435}" type="sibTrans" cxnId="{A26A81BF-4C6E-4A21-8B1A-7822042659C0}">
      <dgm:prSet/>
      <dgm:spPr/>
      <dgm:t>
        <a:bodyPr/>
        <a:lstStyle/>
        <a:p>
          <a:endParaRPr lang="en-US"/>
        </a:p>
      </dgm:t>
    </dgm:pt>
    <dgm:pt modelId="{58567262-405C-4C19-AE0E-70FCB45A5210}">
      <dgm:prSet custT="1"/>
      <dgm:spPr/>
      <dgm:t>
        <a:bodyPr/>
        <a:lstStyle/>
        <a:p>
          <a:r>
            <a:rPr lang="en-US" sz="1400" dirty="0"/>
            <a:t>How the visit may be different from an in-person visit</a:t>
          </a:r>
        </a:p>
      </dgm:t>
    </dgm:pt>
    <dgm:pt modelId="{626B9923-8FD3-4084-968A-B04965311A6A}" type="parTrans" cxnId="{97595155-725A-485B-86FA-1CB423721F7A}">
      <dgm:prSet/>
      <dgm:spPr/>
      <dgm:t>
        <a:bodyPr/>
        <a:lstStyle/>
        <a:p>
          <a:endParaRPr lang="en-US"/>
        </a:p>
      </dgm:t>
    </dgm:pt>
    <dgm:pt modelId="{44AB867A-F82A-4D5F-A53A-5A0565EA92D2}" type="sibTrans" cxnId="{97595155-725A-485B-86FA-1CB423721F7A}">
      <dgm:prSet/>
      <dgm:spPr/>
      <dgm:t>
        <a:bodyPr/>
        <a:lstStyle/>
        <a:p>
          <a:endParaRPr lang="en-US"/>
        </a:p>
      </dgm:t>
    </dgm:pt>
    <dgm:pt modelId="{54E3DC55-448B-449B-9C3F-A70434EBEB61}">
      <dgm:prSet custT="1"/>
      <dgm:spPr/>
      <dgm:t>
        <a:bodyPr/>
        <a:lstStyle/>
        <a:p>
          <a:r>
            <a:rPr lang="en-US" sz="1400" dirty="0"/>
            <a:t>COVID screening process</a:t>
          </a:r>
        </a:p>
      </dgm:t>
    </dgm:pt>
    <dgm:pt modelId="{3F1A4957-4228-4398-A435-C0A22E4F580A}" type="parTrans" cxnId="{76F719C1-04AF-42F5-8EEF-011E136367D1}">
      <dgm:prSet/>
      <dgm:spPr/>
      <dgm:t>
        <a:bodyPr/>
        <a:lstStyle/>
        <a:p>
          <a:endParaRPr lang="en-US"/>
        </a:p>
      </dgm:t>
    </dgm:pt>
    <dgm:pt modelId="{3D0A22AF-BCA7-42D3-849A-03646DC457CD}" type="sibTrans" cxnId="{76F719C1-04AF-42F5-8EEF-011E136367D1}">
      <dgm:prSet/>
      <dgm:spPr/>
      <dgm:t>
        <a:bodyPr/>
        <a:lstStyle/>
        <a:p>
          <a:endParaRPr lang="en-US"/>
        </a:p>
      </dgm:t>
    </dgm:pt>
    <dgm:pt modelId="{F5D02881-7125-468C-8900-79D78765B659}">
      <dgm:prSet custT="1"/>
      <dgm:spPr/>
      <dgm:t>
        <a:bodyPr/>
        <a:lstStyle/>
        <a:p>
          <a:r>
            <a:rPr lang="en-US" sz="1400" b="0" dirty="0"/>
            <a:t>Update Your Website</a:t>
          </a:r>
        </a:p>
      </dgm:t>
    </dgm:pt>
    <dgm:pt modelId="{08517506-05F4-40CE-B611-2E6F4E45E958}" type="parTrans" cxnId="{759180E6-042A-40CD-AA6D-667FCDCDA2FD}">
      <dgm:prSet/>
      <dgm:spPr/>
      <dgm:t>
        <a:bodyPr/>
        <a:lstStyle/>
        <a:p>
          <a:endParaRPr lang="en-US"/>
        </a:p>
      </dgm:t>
    </dgm:pt>
    <dgm:pt modelId="{4F436EB3-023D-4866-82C5-82C4FB5D93B6}" type="sibTrans" cxnId="{759180E6-042A-40CD-AA6D-667FCDCDA2FD}">
      <dgm:prSet/>
      <dgm:spPr/>
      <dgm:t>
        <a:bodyPr/>
        <a:lstStyle/>
        <a:p>
          <a:endParaRPr lang="en-US"/>
        </a:p>
      </dgm:t>
    </dgm:pt>
    <dgm:pt modelId="{B5C8AF10-2F9E-455C-9C4D-D4F3CBBB443B}">
      <dgm:prSet custT="1"/>
      <dgm:spPr/>
      <dgm:t>
        <a:bodyPr/>
        <a:lstStyle/>
        <a:p>
          <a:r>
            <a:rPr lang="en-US" sz="1400" dirty="0"/>
            <a:t>For example, if they need to download an application, or log into patient portal. </a:t>
          </a:r>
        </a:p>
      </dgm:t>
    </dgm:pt>
    <dgm:pt modelId="{CD5E293F-BA95-4002-9DA9-60B1CC60365C}" type="parTrans" cxnId="{FC4A641B-8AE2-4538-806A-C7E03CE63ABB}">
      <dgm:prSet/>
      <dgm:spPr/>
      <dgm:t>
        <a:bodyPr/>
        <a:lstStyle/>
        <a:p>
          <a:endParaRPr lang="en-US"/>
        </a:p>
      </dgm:t>
    </dgm:pt>
    <dgm:pt modelId="{A1CFA762-E80D-4738-BBB8-D44A386B803F}" type="sibTrans" cxnId="{FC4A641B-8AE2-4538-806A-C7E03CE63ABB}">
      <dgm:prSet/>
      <dgm:spPr/>
      <dgm:t>
        <a:bodyPr/>
        <a:lstStyle/>
        <a:p>
          <a:endParaRPr lang="en-US"/>
        </a:p>
      </dgm:t>
    </dgm:pt>
    <dgm:pt modelId="{B8048428-89D3-4918-B2CD-C9826E0875EA}" type="pres">
      <dgm:prSet presAssocID="{68482C5A-473C-4CFF-8CE6-A6A77261DEC1}" presName="Name0" presStyleCnt="0">
        <dgm:presLayoutVars>
          <dgm:dir/>
          <dgm:animLvl val="lvl"/>
          <dgm:resizeHandles/>
        </dgm:presLayoutVars>
      </dgm:prSet>
      <dgm:spPr/>
    </dgm:pt>
    <dgm:pt modelId="{0B10D87F-301D-4614-ADEA-D0A014C5ABDB}" type="pres">
      <dgm:prSet presAssocID="{E22812FC-D787-41EE-A407-E5977AEDE234}" presName="linNode" presStyleCnt="0"/>
      <dgm:spPr/>
    </dgm:pt>
    <dgm:pt modelId="{9B3FC140-B724-4D1B-A90A-09A2A97F68D6}" type="pres">
      <dgm:prSet presAssocID="{E22812FC-D787-41EE-A407-E5977AEDE234}" presName="parentShp" presStyleLbl="node1" presStyleIdx="0" presStyleCnt="5" custScaleX="53196" custScaleY="564158" custLinFactY="100000" custLinFactNeighborX="2343" custLinFactNeighborY="107427">
        <dgm:presLayoutVars>
          <dgm:bulletEnabled val="1"/>
        </dgm:presLayoutVars>
      </dgm:prSet>
      <dgm:spPr/>
    </dgm:pt>
    <dgm:pt modelId="{21383D84-652A-4B96-9B36-B5981950371B}" type="pres">
      <dgm:prSet presAssocID="{E22812FC-D787-41EE-A407-E5977AEDE234}" presName="childShp" presStyleLbl="bgAccFollowNode1" presStyleIdx="0" presStyleCnt="5" custScaleX="118307" custScaleY="672614" custLinFactY="96736" custLinFactNeighborX="4468" custLinFactNeighborY="100000">
        <dgm:presLayoutVars>
          <dgm:bulletEnabled val="1"/>
        </dgm:presLayoutVars>
      </dgm:prSet>
      <dgm:spPr/>
    </dgm:pt>
    <dgm:pt modelId="{F5DD3CFA-96A6-4863-BB7A-677B28DA92C5}" type="pres">
      <dgm:prSet presAssocID="{CB2E5BF0-C59C-4DAB-AA9C-C4949428BC35}" presName="spacing" presStyleCnt="0"/>
      <dgm:spPr/>
    </dgm:pt>
    <dgm:pt modelId="{690FEEC4-B29A-4FE6-BD3C-F3273D9DDA0D}" type="pres">
      <dgm:prSet presAssocID="{73C568AD-839E-4EDD-97CA-AE57E1367857}" presName="linNode" presStyleCnt="0"/>
      <dgm:spPr/>
    </dgm:pt>
    <dgm:pt modelId="{9C8ED179-E94F-4345-A241-65E77EA4E953}" type="pres">
      <dgm:prSet presAssocID="{73C568AD-839E-4EDD-97CA-AE57E1367857}" presName="parentShp" presStyleLbl="node1" presStyleIdx="1" presStyleCnt="5" custScaleX="54422" custScaleY="553356" custLinFactY="15077" custLinFactNeighborX="1070" custLinFactNeighborY="100000">
        <dgm:presLayoutVars>
          <dgm:bulletEnabled val="1"/>
        </dgm:presLayoutVars>
      </dgm:prSet>
      <dgm:spPr/>
    </dgm:pt>
    <dgm:pt modelId="{733AFD69-23C0-426E-B0C5-0532C069777A}" type="pres">
      <dgm:prSet presAssocID="{73C568AD-839E-4EDD-97CA-AE57E1367857}" presName="childShp" presStyleLbl="bgAccFollowNode1" presStyleIdx="1" presStyleCnt="5" custScaleX="115979" custScaleY="780029" custLinFactY="15076" custLinFactNeighborX="2090" custLinFactNeighborY="100000">
        <dgm:presLayoutVars>
          <dgm:bulletEnabled val="1"/>
        </dgm:presLayoutVars>
      </dgm:prSet>
      <dgm:spPr/>
    </dgm:pt>
    <dgm:pt modelId="{CE93C6EB-471B-4A5D-BEE9-FAB9FE3B63F0}" type="pres">
      <dgm:prSet presAssocID="{FA01D8DE-B54B-4080-BE02-BF4A0181126F}" presName="spacing" presStyleCnt="0"/>
      <dgm:spPr/>
    </dgm:pt>
    <dgm:pt modelId="{ADA9F17C-4971-4D60-8761-B7C9360E1EB1}" type="pres">
      <dgm:prSet presAssocID="{60B6AE14-5565-440D-936F-DE32293AF57F}" presName="linNode" presStyleCnt="0"/>
      <dgm:spPr/>
    </dgm:pt>
    <dgm:pt modelId="{A814B872-7499-4DCE-BAD1-0B69FFEB58CB}" type="pres">
      <dgm:prSet presAssocID="{60B6AE14-5565-440D-936F-DE32293AF57F}" presName="parentShp" presStyleLbl="node1" presStyleIdx="2" presStyleCnt="5" custScaleX="53226" custScaleY="430509" custLinFactNeighborX="2174" custLinFactNeighborY="90280">
        <dgm:presLayoutVars>
          <dgm:bulletEnabled val="1"/>
        </dgm:presLayoutVars>
      </dgm:prSet>
      <dgm:spPr/>
    </dgm:pt>
    <dgm:pt modelId="{6C5609EF-988D-47E9-941F-1567BA334671}" type="pres">
      <dgm:prSet presAssocID="{60B6AE14-5565-440D-936F-DE32293AF57F}" presName="childShp" presStyleLbl="bgAccFollowNode1" presStyleIdx="2" presStyleCnt="5" custScaleX="117135" custScaleY="502541" custLinFactY="5398" custLinFactNeighborX="4956" custLinFactNeighborY="100000">
        <dgm:presLayoutVars>
          <dgm:bulletEnabled val="1"/>
        </dgm:presLayoutVars>
      </dgm:prSet>
      <dgm:spPr/>
    </dgm:pt>
    <dgm:pt modelId="{3065C3E8-E920-40D4-8AEB-BBAFA6995953}" type="pres">
      <dgm:prSet presAssocID="{A1140B46-55D5-42EE-B9B0-D04CED2F6CE2}" presName="spacing" presStyleCnt="0"/>
      <dgm:spPr/>
    </dgm:pt>
    <dgm:pt modelId="{B3670D82-454C-41BD-B8CD-5393EA77D5BB}" type="pres">
      <dgm:prSet presAssocID="{5D878007-EF3F-4388-8CA5-5D16C474C589}" presName="linNode" presStyleCnt="0"/>
      <dgm:spPr/>
    </dgm:pt>
    <dgm:pt modelId="{C917010D-563C-47D5-9A1A-45BF792F9B60}" type="pres">
      <dgm:prSet presAssocID="{5D878007-EF3F-4388-8CA5-5D16C474C589}" presName="parentShp" presStyleLbl="node1" presStyleIdx="3" presStyleCnt="5" custScaleX="52480" custScaleY="300849" custLinFactNeighborX="1435" custLinFactNeighborY="78825">
        <dgm:presLayoutVars>
          <dgm:bulletEnabled val="1"/>
        </dgm:presLayoutVars>
      </dgm:prSet>
      <dgm:spPr/>
    </dgm:pt>
    <dgm:pt modelId="{BC910281-BB30-415F-BFE6-97738FE4A624}" type="pres">
      <dgm:prSet presAssocID="{5D878007-EF3F-4388-8CA5-5D16C474C589}" presName="childShp" presStyleLbl="bgAccFollowNode1" presStyleIdx="3" presStyleCnt="5" custScaleX="115936" custScaleY="287226" custLinFactNeighborX="3923" custLinFactNeighborY="63070">
        <dgm:presLayoutVars>
          <dgm:bulletEnabled val="1"/>
        </dgm:presLayoutVars>
      </dgm:prSet>
      <dgm:spPr/>
    </dgm:pt>
    <dgm:pt modelId="{C4BC69D5-EF85-4098-BA33-02CDF6A75E7A}" type="pres">
      <dgm:prSet presAssocID="{1AA1EA13-215C-4738-9761-26AFE8D0597C}" presName="spacing" presStyleCnt="0"/>
      <dgm:spPr/>
    </dgm:pt>
    <dgm:pt modelId="{329AB2DD-DAAD-4A56-AC9F-82C821FD50D1}" type="pres">
      <dgm:prSet presAssocID="{6AAA6C68-54F2-4D06-83BE-289D96D16484}" presName="linNode" presStyleCnt="0"/>
      <dgm:spPr/>
    </dgm:pt>
    <dgm:pt modelId="{BD5E2911-D735-4CCE-BBD5-B655DF067081}" type="pres">
      <dgm:prSet presAssocID="{6AAA6C68-54F2-4D06-83BE-289D96D16484}" presName="parentShp" presStyleLbl="node1" presStyleIdx="4" presStyleCnt="5" custScaleX="54444" custScaleY="874930" custLinFactNeighborX="1684" custLinFactNeighborY="-15487">
        <dgm:presLayoutVars>
          <dgm:bulletEnabled val="1"/>
        </dgm:presLayoutVars>
      </dgm:prSet>
      <dgm:spPr/>
    </dgm:pt>
    <dgm:pt modelId="{F60D8B73-B9A5-454C-ADEE-876B5CD13264}" type="pres">
      <dgm:prSet presAssocID="{6AAA6C68-54F2-4D06-83BE-289D96D16484}" presName="childShp" presStyleLbl="bgAccFollowNode1" presStyleIdx="4" presStyleCnt="5" custScaleX="115794" custScaleY="1118969" custLinFactNeighborX="3443" custLinFactNeighborY="-9251">
        <dgm:presLayoutVars>
          <dgm:bulletEnabled val="1"/>
        </dgm:presLayoutVars>
      </dgm:prSet>
      <dgm:spPr/>
    </dgm:pt>
  </dgm:ptLst>
  <dgm:cxnLst>
    <dgm:cxn modelId="{F029A107-5E02-4662-8F4E-CD9C513E04F0}" type="presOf" srcId="{06E5A6AD-E6A2-497E-95F8-6820EC4C7E5B}" destId="{F60D8B73-B9A5-454C-ADEE-876B5CD13264}" srcOrd="0" destOrd="4" presId="urn:microsoft.com/office/officeart/2005/8/layout/vList6"/>
    <dgm:cxn modelId="{161A6009-C2F3-445F-8842-C64619F226ED}" type="presOf" srcId="{B5C8AF10-2F9E-455C-9C4D-D4F3CBBB443B}" destId="{F60D8B73-B9A5-454C-ADEE-876B5CD13264}" srcOrd="0" destOrd="2" presId="urn:microsoft.com/office/officeart/2005/8/layout/vList6"/>
    <dgm:cxn modelId="{2744C419-E2F2-44B2-8EDA-AE8BDCCC1C08}" type="presOf" srcId="{09922155-3271-4B87-8FF8-277DAD2EE7AB}" destId="{733AFD69-23C0-426E-B0C5-0532C069777A}" srcOrd="0" destOrd="1" presId="urn:microsoft.com/office/officeart/2005/8/layout/vList6"/>
    <dgm:cxn modelId="{FC4A641B-8AE2-4538-806A-C7E03CE63ABB}" srcId="{294D8A40-62AB-4787-BDDC-DCE425F76B36}" destId="{B5C8AF10-2F9E-455C-9C4D-D4F3CBBB443B}" srcOrd="0" destOrd="0" parTransId="{CD5E293F-BA95-4002-9DA9-60B1CC60365C}" sibTransId="{A1CFA762-E80D-4738-BBB8-D44A386B803F}"/>
    <dgm:cxn modelId="{DD4F7220-6087-4380-8397-96141A73ED0B}" type="presOf" srcId="{687F2A9E-51A6-4AC0-97E2-685A479CBD79}" destId="{21383D84-652A-4B96-9B36-B5981950371B}" srcOrd="0" destOrd="2" presId="urn:microsoft.com/office/officeart/2005/8/layout/vList6"/>
    <dgm:cxn modelId="{ECC0F123-8A9A-43BA-9311-54D268DF73C1}" srcId="{6AAA6C68-54F2-4D06-83BE-289D96D16484}" destId="{F5739F73-0CEC-4A3B-A1C5-65FBEEEF641C}" srcOrd="0" destOrd="0" parTransId="{7C6C56B4-ACC6-46B3-AA64-C937FE9061E6}" sibTransId="{40B51EF1-6072-44FD-91C3-BDF96F4B8760}"/>
    <dgm:cxn modelId="{D7E90E24-72AB-4C11-9165-998EAF5B1CC3}" type="presOf" srcId="{58567262-405C-4C19-AE0E-70FCB45A5210}" destId="{733AFD69-23C0-426E-B0C5-0532C069777A}" srcOrd="0" destOrd="4" presId="urn:microsoft.com/office/officeart/2005/8/layout/vList6"/>
    <dgm:cxn modelId="{1739BF28-8F2D-44B0-8FBA-9910D98D3F6B}" srcId="{60B6AE14-5565-440D-936F-DE32293AF57F}" destId="{188C00F5-803F-4A0E-9226-949E96838425}" srcOrd="0" destOrd="0" parTransId="{E26CB46A-CF7C-4858-B308-3544C1F570E1}" sibTransId="{ACBBFD92-2A5E-4C4C-9117-CA66E235D171}"/>
    <dgm:cxn modelId="{77EBB631-8013-48DF-83E9-0CD6E609B1A4}" srcId="{68482C5A-473C-4CFF-8CE6-A6A77261DEC1}" destId="{5D878007-EF3F-4388-8CA5-5D16C474C589}" srcOrd="3" destOrd="0" parTransId="{F17D733A-4A5B-4349-9B9A-585E5A5D7160}" sibTransId="{1AA1EA13-215C-4738-9761-26AFE8D0597C}"/>
    <dgm:cxn modelId="{556BBA35-FDBD-4EC9-B616-42CB38A464ED}" srcId="{B32F1E33-3DBA-4698-9976-1BA8B089410D}" destId="{687F2A9E-51A6-4AC0-97E2-685A479CBD79}" srcOrd="1" destOrd="0" parTransId="{4C0748FF-0120-438E-95F6-2260B37F8655}" sibTransId="{B5D3A029-DEFD-434D-A151-F3E5A506718F}"/>
    <dgm:cxn modelId="{3EA79340-9D07-4E33-AA8A-0BF2C5E03384}" type="presOf" srcId="{BDBCBB2D-33BE-4C62-BAEA-AB1364B65C2E}" destId="{6C5609EF-988D-47E9-941F-1567BA334671}" srcOrd="0" destOrd="1" presId="urn:microsoft.com/office/officeart/2005/8/layout/vList6"/>
    <dgm:cxn modelId="{9785FC42-2ED9-40D7-BDD8-BE571723622F}" type="presOf" srcId="{35433B66-2ED4-4EEF-8AD2-8D690BA60569}" destId="{733AFD69-23C0-426E-B0C5-0532C069777A}" srcOrd="0" destOrd="2" presId="urn:microsoft.com/office/officeart/2005/8/layout/vList6"/>
    <dgm:cxn modelId="{B6C5D445-A753-4199-B79D-30CC780F0C3E}" type="presOf" srcId="{10D13B8E-2A87-4A6F-8908-2FE7EA31B039}" destId="{F60D8B73-B9A5-454C-ADEE-876B5CD13264}" srcOrd="0" destOrd="5" presId="urn:microsoft.com/office/officeart/2005/8/layout/vList6"/>
    <dgm:cxn modelId="{B03DF247-1E7C-4698-A7EA-8EEDBBF4CA14}" type="presOf" srcId="{73C568AD-839E-4EDD-97CA-AE57E1367857}" destId="{9C8ED179-E94F-4345-A241-65E77EA4E953}" srcOrd="0" destOrd="0" presId="urn:microsoft.com/office/officeart/2005/8/layout/vList6"/>
    <dgm:cxn modelId="{825E224B-3E85-4B7A-9C6E-A96D2ACC1682}" srcId="{68482C5A-473C-4CFF-8CE6-A6A77261DEC1}" destId="{73C568AD-839E-4EDD-97CA-AE57E1367857}" srcOrd="1" destOrd="0" parTransId="{640741CA-989F-4766-9B5F-E5759C58B34F}" sibTransId="{FA01D8DE-B54B-4080-BE02-BF4A0181126F}"/>
    <dgm:cxn modelId="{95E8EC6B-3069-48E0-9FA6-FDB89C38BA30}" type="presOf" srcId="{54E3DC55-448B-449B-9C3F-A70434EBEB61}" destId="{BC910281-BB30-415F-BFE6-97738FE4A624}" srcOrd="0" destOrd="1" presId="urn:microsoft.com/office/officeart/2005/8/layout/vList6"/>
    <dgm:cxn modelId="{2758804D-82CC-43BC-87B7-F7F7C1F6842F}" type="presOf" srcId="{60B6AE14-5565-440D-936F-DE32293AF57F}" destId="{A814B872-7499-4DCE-BAD1-0B69FFEB58CB}" srcOrd="0" destOrd="0" presId="urn:microsoft.com/office/officeart/2005/8/layout/vList6"/>
    <dgm:cxn modelId="{373D3F70-563D-4EFC-A7F6-8F56FA686FF5}" type="presOf" srcId="{E22812FC-D787-41EE-A407-E5977AEDE234}" destId="{9B3FC140-B724-4D1B-A90A-09A2A97F68D6}" srcOrd="0" destOrd="0" presId="urn:microsoft.com/office/officeart/2005/8/layout/vList6"/>
    <dgm:cxn modelId="{4E98C451-571D-44C3-A739-747457516414}" type="presOf" srcId="{6AAA6C68-54F2-4D06-83BE-289D96D16484}" destId="{BD5E2911-D735-4CCE-BBD5-B655DF067081}" srcOrd="0" destOrd="0" presId="urn:microsoft.com/office/officeart/2005/8/layout/vList6"/>
    <dgm:cxn modelId="{E94A4B53-C3B7-4609-B3BB-14F5CFF4604B}" type="presOf" srcId="{B32F1E33-3DBA-4698-9976-1BA8B089410D}" destId="{21383D84-652A-4B96-9B36-B5981950371B}" srcOrd="0" destOrd="0" presId="urn:microsoft.com/office/officeart/2005/8/layout/vList6"/>
    <dgm:cxn modelId="{97595155-725A-485B-86FA-1CB423721F7A}" srcId="{B2175414-266B-4E2C-90F8-0B42B675DD8B}" destId="{58567262-405C-4C19-AE0E-70FCB45A5210}" srcOrd="3" destOrd="0" parTransId="{626B9923-8FD3-4084-968A-B04965311A6A}" sibTransId="{44AB867A-F82A-4D5F-A53A-5A0565EA92D2}"/>
    <dgm:cxn modelId="{AB8F027B-A131-44D1-B755-A87F5BC02808}" srcId="{B2175414-266B-4E2C-90F8-0B42B675DD8B}" destId="{35433B66-2ED4-4EEF-8AD2-8D690BA60569}" srcOrd="1" destOrd="0" parTransId="{745B5137-DF9A-4F3B-A413-021054B00EF9}" sibTransId="{6F75E1DA-8C04-44BB-BD6B-66C7C86D6F0D}"/>
    <dgm:cxn modelId="{A90D0E7F-99BE-420D-9687-76A61C3A6FB0}" type="presOf" srcId="{0CFC803E-58D0-499A-932E-B5F7C1DDE6BC}" destId="{733AFD69-23C0-426E-B0C5-0532C069777A}" srcOrd="0" destOrd="3" presId="urn:microsoft.com/office/officeart/2005/8/layout/vList6"/>
    <dgm:cxn modelId="{0365EC85-5160-45A3-B7EA-ADF9E02C091E}" type="presOf" srcId="{B2175414-266B-4E2C-90F8-0B42B675DD8B}" destId="{733AFD69-23C0-426E-B0C5-0532C069777A}" srcOrd="0" destOrd="0" presId="urn:microsoft.com/office/officeart/2005/8/layout/vList6"/>
    <dgm:cxn modelId="{88436E87-6600-424C-AD45-8C0B24109A4B}" srcId="{6AAA6C68-54F2-4D06-83BE-289D96D16484}" destId="{294D8A40-62AB-4787-BDDC-DCE425F76B36}" srcOrd="1" destOrd="0" parTransId="{D2E8516E-03A9-4A4E-A09A-619B77D0D8BE}" sibTransId="{BCE9B972-61DE-4349-A9B7-AFB909C3A010}"/>
    <dgm:cxn modelId="{D2A59297-8586-4B96-9377-1927A69FFFA7}" type="presOf" srcId="{68482C5A-473C-4CFF-8CE6-A6A77261DEC1}" destId="{B8048428-89D3-4918-B2CD-C9826E0875EA}" srcOrd="0" destOrd="0" presId="urn:microsoft.com/office/officeart/2005/8/layout/vList6"/>
    <dgm:cxn modelId="{C20D1B9B-864A-4855-AE76-88B6F02721EE}" srcId="{E22812FC-D787-41EE-A407-E5977AEDE234}" destId="{B32F1E33-3DBA-4698-9976-1BA8B089410D}" srcOrd="0" destOrd="0" parTransId="{90D1477E-D173-4ED0-9752-D432599DD124}" sibTransId="{8F63A252-64F4-4334-BD14-641C33FF9250}"/>
    <dgm:cxn modelId="{B0AFCD9C-E8F5-42F9-881F-12B5A3E14044}" type="presOf" srcId="{F5739F73-0CEC-4A3B-A1C5-65FBEEEF641C}" destId="{F60D8B73-B9A5-454C-ADEE-876B5CD13264}" srcOrd="0" destOrd="0" presId="urn:microsoft.com/office/officeart/2005/8/layout/vList6"/>
    <dgm:cxn modelId="{BBDC589D-0D60-4D1C-BBB1-1E0AEAA5D5E6}" srcId="{68482C5A-473C-4CFF-8CE6-A6A77261DEC1}" destId="{6AAA6C68-54F2-4D06-83BE-289D96D16484}" srcOrd="4" destOrd="0" parTransId="{EE0738C0-E9BE-4FA6-B3C8-64B568B5132B}" sibTransId="{0635D531-09F9-4D69-9F7B-44FFA82E2EB1}"/>
    <dgm:cxn modelId="{309C95A7-6646-400C-ABE0-029F2AF5EFD1}" type="presOf" srcId="{D899399E-3369-4A3F-9C3B-F0498C3C269D}" destId="{21383D84-652A-4B96-9B36-B5981950371B}" srcOrd="0" destOrd="3" presId="urn:microsoft.com/office/officeart/2005/8/layout/vList6"/>
    <dgm:cxn modelId="{13780CAA-5916-4AC0-ADB8-51659D0D5FB3}" type="presOf" srcId="{5D878007-EF3F-4388-8CA5-5D16C474C589}" destId="{C917010D-563C-47D5-9A1A-45BF792F9B60}" srcOrd="0" destOrd="0" presId="urn:microsoft.com/office/officeart/2005/8/layout/vList6"/>
    <dgm:cxn modelId="{6A8A5DAC-B8F0-448A-B780-08CA7E9FA3FE}" srcId="{B2175414-266B-4E2C-90F8-0B42B675DD8B}" destId="{09922155-3271-4B87-8FF8-277DAD2EE7AB}" srcOrd="0" destOrd="0" parTransId="{CF065C52-6543-46F8-BB3D-9B0ACA74C968}" sibTransId="{3A253F01-85C8-4B06-B11C-F5459E6A304B}"/>
    <dgm:cxn modelId="{C13A1DB6-BB1E-44F0-8F5F-EEA5A7C14FB0}" srcId="{B32F1E33-3DBA-4698-9976-1BA8B089410D}" destId="{D899399E-3369-4A3F-9C3B-F0498C3C269D}" srcOrd="2" destOrd="0" parTransId="{35FE27CD-792C-4781-A278-EC655AE4FF67}" sibTransId="{B2232197-F808-44A8-8793-E97A25081462}"/>
    <dgm:cxn modelId="{DF7413BC-D0AA-4B36-A770-094C26647E72}" srcId="{68482C5A-473C-4CFF-8CE6-A6A77261DEC1}" destId="{60B6AE14-5565-440D-936F-DE32293AF57F}" srcOrd="2" destOrd="0" parTransId="{44AAEF7C-64AD-4248-ACFF-6A4805794A23}" sibTransId="{A1140B46-55D5-42EE-B9B0-D04CED2F6CE2}"/>
    <dgm:cxn modelId="{E13636BC-168D-4784-802F-F0CF0C5542F4}" srcId="{6AAA6C68-54F2-4D06-83BE-289D96D16484}" destId="{10D13B8E-2A87-4A6F-8908-2FE7EA31B039}" srcOrd="4" destOrd="0" parTransId="{D7C6C5CD-70F3-4315-86C0-C715A67FAFE3}" sibTransId="{AA49C1A0-E744-40F3-8B9D-91FFDCF2652D}"/>
    <dgm:cxn modelId="{A26A81BF-4C6E-4A21-8B1A-7822042659C0}" srcId="{B2175414-266B-4E2C-90F8-0B42B675DD8B}" destId="{0CFC803E-58D0-499A-932E-B5F7C1DDE6BC}" srcOrd="2" destOrd="0" parTransId="{5FC0E5FB-3B6E-44FC-885A-B76398DFE965}" sibTransId="{9E8B136C-D02A-467E-82F2-B17A197E2435}"/>
    <dgm:cxn modelId="{0E52A9BF-335E-49BE-B4C3-7FC565BFBC94}" type="presOf" srcId="{294D8A40-62AB-4787-BDDC-DCE425F76B36}" destId="{F60D8B73-B9A5-454C-ADEE-876B5CD13264}" srcOrd="0" destOrd="1" presId="urn:microsoft.com/office/officeart/2005/8/layout/vList6"/>
    <dgm:cxn modelId="{A2F17FC0-8F8C-4005-BF1E-C242502AC331}" srcId="{60B6AE14-5565-440D-936F-DE32293AF57F}" destId="{177DCE25-9300-49CA-A8D6-941F7009CA3E}" srcOrd="2" destOrd="0" parTransId="{32E680A9-B99A-4573-8988-5E7D154A0A3E}" sibTransId="{A3ECB5CD-540D-4437-8F01-081D627D2B86}"/>
    <dgm:cxn modelId="{76F719C1-04AF-42F5-8EEF-011E136367D1}" srcId="{5D878007-EF3F-4388-8CA5-5D16C474C589}" destId="{54E3DC55-448B-449B-9C3F-A70434EBEB61}" srcOrd="1" destOrd="0" parTransId="{3F1A4957-4228-4398-A435-C0A22E4F580A}" sibTransId="{3D0A22AF-BCA7-42D3-849A-03646DC457CD}"/>
    <dgm:cxn modelId="{13E151CA-F014-4277-8C2E-8EB403DA58C1}" srcId="{68482C5A-473C-4CFF-8CE6-A6A77261DEC1}" destId="{E22812FC-D787-41EE-A407-E5977AEDE234}" srcOrd="0" destOrd="0" parTransId="{FDE5D491-D30E-4B00-8A5E-D12292C33770}" sibTransId="{CB2E5BF0-C59C-4DAB-AA9C-C4949428BC35}"/>
    <dgm:cxn modelId="{EC2012E0-A927-484E-A0EE-767FAB8234D7}" type="presOf" srcId="{C3DD2BA1-66A4-4236-9B54-0844872AFE37}" destId="{F60D8B73-B9A5-454C-ADEE-876B5CD13264}" srcOrd="0" destOrd="3" presId="urn:microsoft.com/office/officeart/2005/8/layout/vList6"/>
    <dgm:cxn modelId="{CBB038E5-3C9A-4862-9FC3-75ECC63DC823}" type="presOf" srcId="{177DCE25-9300-49CA-A8D6-941F7009CA3E}" destId="{6C5609EF-988D-47E9-941F-1567BA334671}" srcOrd="0" destOrd="2" presId="urn:microsoft.com/office/officeart/2005/8/layout/vList6"/>
    <dgm:cxn modelId="{759180E6-042A-40CD-AA6D-667FCDCDA2FD}" srcId="{B32F1E33-3DBA-4698-9976-1BA8B089410D}" destId="{F5D02881-7125-468C-8900-79D78765B659}" srcOrd="0" destOrd="0" parTransId="{08517506-05F4-40CE-B611-2E6F4E45E958}" sibTransId="{4F436EB3-023D-4866-82C5-82C4FB5D93B6}"/>
    <dgm:cxn modelId="{94AFB8E7-0A95-4BFB-A4F5-57DB79713B6E}" srcId="{6AAA6C68-54F2-4D06-83BE-289D96D16484}" destId="{C3DD2BA1-66A4-4236-9B54-0844872AFE37}" srcOrd="2" destOrd="0" parTransId="{49E20E08-7F7F-49F8-BB7B-123D713736AE}" sibTransId="{F40E4CCD-3034-4860-87AE-D2DEEB75F75B}"/>
    <dgm:cxn modelId="{263A6AE8-31B8-4726-8425-B6A23D579098}" type="presOf" srcId="{F5D02881-7125-468C-8900-79D78765B659}" destId="{21383D84-652A-4B96-9B36-B5981950371B}" srcOrd="0" destOrd="1" presId="urn:microsoft.com/office/officeart/2005/8/layout/vList6"/>
    <dgm:cxn modelId="{C2FCE8EB-5036-4B9A-9E98-B532F94D37F3}" srcId="{5D878007-EF3F-4388-8CA5-5D16C474C589}" destId="{6CCF514E-60BB-4AF8-865D-DFE81DF2BF65}" srcOrd="0" destOrd="0" parTransId="{D4E8BEA8-BF98-44D0-B0EB-8DE9E7BA212A}" sibTransId="{B4FE0634-9FF6-4138-9DA4-8BD105663B5C}"/>
    <dgm:cxn modelId="{47263BEE-CDB8-4FDC-8D8D-06417E613EE3}" srcId="{73C568AD-839E-4EDD-97CA-AE57E1367857}" destId="{B2175414-266B-4E2C-90F8-0B42B675DD8B}" srcOrd="0" destOrd="0" parTransId="{E310BFCB-6CAB-4FF3-A091-E6411A54D2DF}" sibTransId="{D28A7815-6169-4831-8CBF-25D5B823AD30}"/>
    <dgm:cxn modelId="{6251B9F9-BB7B-49D2-A3F0-0F8F1509DA6D}" type="presOf" srcId="{188C00F5-803F-4A0E-9226-949E96838425}" destId="{6C5609EF-988D-47E9-941F-1567BA334671}" srcOrd="0" destOrd="0" presId="urn:microsoft.com/office/officeart/2005/8/layout/vList6"/>
    <dgm:cxn modelId="{40721BFB-A8BE-4B73-94C0-0A4250AA8373}" srcId="{6AAA6C68-54F2-4D06-83BE-289D96D16484}" destId="{06E5A6AD-E6A2-497E-95F8-6820EC4C7E5B}" srcOrd="3" destOrd="0" parTransId="{1938D420-C74C-4FDF-BB18-C8D3036ABE5D}" sibTransId="{BB40F537-3D2D-4C5E-838F-A895594E4BD8}"/>
    <dgm:cxn modelId="{44F38EFD-0E79-483B-A30F-4021A11697C6}" srcId="{60B6AE14-5565-440D-936F-DE32293AF57F}" destId="{BDBCBB2D-33BE-4C62-BAEA-AB1364B65C2E}" srcOrd="1" destOrd="0" parTransId="{24716021-82DD-45FC-BFD8-ADE97FAE2476}" sibTransId="{C79112B4-1F96-406D-87BC-474EA976F40C}"/>
    <dgm:cxn modelId="{4FE12DFE-189D-4AA0-A940-29D74DDB4AFE}" type="presOf" srcId="{6CCF514E-60BB-4AF8-865D-DFE81DF2BF65}" destId="{BC910281-BB30-415F-BFE6-97738FE4A624}" srcOrd="0" destOrd="0" presId="urn:microsoft.com/office/officeart/2005/8/layout/vList6"/>
    <dgm:cxn modelId="{1F2B97E9-B755-435D-B3F9-EF8A4033B8CE}" type="presParOf" srcId="{B8048428-89D3-4918-B2CD-C9826E0875EA}" destId="{0B10D87F-301D-4614-ADEA-D0A014C5ABDB}" srcOrd="0" destOrd="0" presId="urn:microsoft.com/office/officeart/2005/8/layout/vList6"/>
    <dgm:cxn modelId="{D98D2013-22AC-491A-BF6D-021829E9999B}" type="presParOf" srcId="{0B10D87F-301D-4614-ADEA-D0A014C5ABDB}" destId="{9B3FC140-B724-4D1B-A90A-09A2A97F68D6}" srcOrd="0" destOrd="0" presId="urn:microsoft.com/office/officeart/2005/8/layout/vList6"/>
    <dgm:cxn modelId="{C5597C99-54EF-4B11-A981-59E7D572040B}" type="presParOf" srcId="{0B10D87F-301D-4614-ADEA-D0A014C5ABDB}" destId="{21383D84-652A-4B96-9B36-B5981950371B}" srcOrd="1" destOrd="0" presId="urn:microsoft.com/office/officeart/2005/8/layout/vList6"/>
    <dgm:cxn modelId="{02621C6C-C029-4D32-BCB3-7DA3901C333C}" type="presParOf" srcId="{B8048428-89D3-4918-B2CD-C9826E0875EA}" destId="{F5DD3CFA-96A6-4863-BB7A-677B28DA92C5}" srcOrd="1" destOrd="0" presId="urn:microsoft.com/office/officeart/2005/8/layout/vList6"/>
    <dgm:cxn modelId="{94D111DB-5F5A-4004-BF17-1B14D0FC7DE8}" type="presParOf" srcId="{B8048428-89D3-4918-B2CD-C9826E0875EA}" destId="{690FEEC4-B29A-4FE6-BD3C-F3273D9DDA0D}" srcOrd="2" destOrd="0" presId="urn:microsoft.com/office/officeart/2005/8/layout/vList6"/>
    <dgm:cxn modelId="{BCFC4D1C-B943-4231-9E97-784EE39F9ED9}" type="presParOf" srcId="{690FEEC4-B29A-4FE6-BD3C-F3273D9DDA0D}" destId="{9C8ED179-E94F-4345-A241-65E77EA4E953}" srcOrd="0" destOrd="0" presId="urn:microsoft.com/office/officeart/2005/8/layout/vList6"/>
    <dgm:cxn modelId="{5CD330FD-8B71-4166-8AFF-7F1A5E06D151}" type="presParOf" srcId="{690FEEC4-B29A-4FE6-BD3C-F3273D9DDA0D}" destId="{733AFD69-23C0-426E-B0C5-0532C069777A}" srcOrd="1" destOrd="0" presId="urn:microsoft.com/office/officeart/2005/8/layout/vList6"/>
    <dgm:cxn modelId="{BC461558-3678-43EC-80CA-FC15C8AAEB5C}" type="presParOf" srcId="{B8048428-89D3-4918-B2CD-C9826E0875EA}" destId="{CE93C6EB-471B-4A5D-BEE9-FAB9FE3B63F0}" srcOrd="3" destOrd="0" presId="urn:microsoft.com/office/officeart/2005/8/layout/vList6"/>
    <dgm:cxn modelId="{151A7C3F-765D-4107-A05F-D2A40F3D58F2}" type="presParOf" srcId="{B8048428-89D3-4918-B2CD-C9826E0875EA}" destId="{ADA9F17C-4971-4D60-8761-B7C9360E1EB1}" srcOrd="4" destOrd="0" presId="urn:microsoft.com/office/officeart/2005/8/layout/vList6"/>
    <dgm:cxn modelId="{82E1E58D-629C-47FB-ADED-022956BDDC1D}" type="presParOf" srcId="{ADA9F17C-4971-4D60-8761-B7C9360E1EB1}" destId="{A814B872-7499-4DCE-BAD1-0B69FFEB58CB}" srcOrd="0" destOrd="0" presId="urn:microsoft.com/office/officeart/2005/8/layout/vList6"/>
    <dgm:cxn modelId="{625BA75C-EB56-466F-A4F7-6386BDFA912C}" type="presParOf" srcId="{ADA9F17C-4971-4D60-8761-B7C9360E1EB1}" destId="{6C5609EF-988D-47E9-941F-1567BA334671}" srcOrd="1" destOrd="0" presId="urn:microsoft.com/office/officeart/2005/8/layout/vList6"/>
    <dgm:cxn modelId="{89A4DB77-FC15-430D-BF93-83DA0181934A}" type="presParOf" srcId="{B8048428-89D3-4918-B2CD-C9826E0875EA}" destId="{3065C3E8-E920-40D4-8AEB-BBAFA6995953}" srcOrd="5" destOrd="0" presId="urn:microsoft.com/office/officeart/2005/8/layout/vList6"/>
    <dgm:cxn modelId="{F1372CB8-1749-4C5A-A7D9-29AB17F11D71}" type="presParOf" srcId="{B8048428-89D3-4918-B2CD-C9826E0875EA}" destId="{B3670D82-454C-41BD-B8CD-5393EA77D5BB}" srcOrd="6" destOrd="0" presId="urn:microsoft.com/office/officeart/2005/8/layout/vList6"/>
    <dgm:cxn modelId="{4CD0014A-CD4E-4DA9-ABB5-7E9E477D4B74}" type="presParOf" srcId="{B3670D82-454C-41BD-B8CD-5393EA77D5BB}" destId="{C917010D-563C-47D5-9A1A-45BF792F9B60}" srcOrd="0" destOrd="0" presId="urn:microsoft.com/office/officeart/2005/8/layout/vList6"/>
    <dgm:cxn modelId="{91F57D82-768F-48AD-8A5F-7E5CB8B9ABA8}" type="presParOf" srcId="{B3670D82-454C-41BD-B8CD-5393EA77D5BB}" destId="{BC910281-BB30-415F-BFE6-97738FE4A624}" srcOrd="1" destOrd="0" presId="urn:microsoft.com/office/officeart/2005/8/layout/vList6"/>
    <dgm:cxn modelId="{079268D4-27C2-4C20-8E0A-3233D519CC2F}" type="presParOf" srcId="{B8048428-89D3-4918-B2CD-C9826E0875EA}" destId="{C4BC69D5-EF85-4098-BA33-02CDF6A75E7A}" srcOrd="7" destOrd="0" presId="urn:microsoft.com/office/officeart/2005/8/layout/vList6"/>
    <dgm:cxn modelId="{B513DFD6-9962-4B2A-9A77-E5AECEB2C48F}" type="presParOf" srcId="{B8048428-89D3-4918-B2CD-C9826E0875EA}" destId="{329AB2DD-DAAD-4A56-AC9F-82C821FD50D1}" srcOrd="8" destOrd="0" presId="urn:microsoft.com/office/officeart/2005/8/layout/vList6"/>
    <dgm:cxn modelId="{56D42610-B021-4938-830C-1AA4EC3C619D}" type="presParOf" srcId="{329AB2DD-DAAD-4A56-AC9F-82C821FD50D1}" destId="{BD5E2911-D735-4CCE-BBD5-B655DF067081}" srcOrd="0" destOrd="0" presId="urn:microsoft.com/office/officeart/2005/8/layout/vList6"/>
    <dgm:cxn modelId="{8CADD3F9-6AA7-4937-9C06-DD65BE75C7D3}" type="presParOf" srcId="{329AB2DD-DAAD-4A56-AC9F-82C821FD50D1}" destId="{F60D8B73-B9A5-454C-ADEE-876B5CD132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10712-A353-47EF-AB39-221C907E85F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E898674-9810-4D79-AE0A-3DAEB12C3177}">
      <dgm:prSet/>
      <dgm:spPr/>
      <dgm:t>
        <a:bodyPr/>
        <a:lstStyle/>
        <a:p>
          <a:r>
            <a:rPr lang="en-US" dirty="0"/>
            <a:t>In general, most telehealth visits are billed using the same HCPCS or CPT code as if the care were delivered in person, although there are exceptions. </a:t>
          </a:r>
        </a:p>
      </dgm:t>
    </dgm:pt>
    <dgm:pt modelId="{B70B4B84-C471-4927-BD2A-4335650A5779}" type="parTrans" cxnId="{8F4FAFB2-D586-47D1-9BA9-972C6E790315}">
      <dgm:prSet/>
      <dgm:spPr/>
      <dgm:t>
        <a:bodyPr/>
        <a:lstStyle/>
        <a:p>
          <a:endParaRPr lang="en-US"/>
        </a:p>
      </dgm:t>
    </dgm:pt>
    <dgm:pt modelId="{E7610D6B-03BF-43DE-9175-3E1080BDFD60}" type="sibTrans" cxnId="{8F4FAFB2-D586-47D1-9BA9-972C6E790315}">
      <dgm:prSet/>
      <dgm:spPr/>
      <dgm:t>
        <a:bodyPr/>
        <a:lstStyle/>
        <a:p>
          <a:endParaRPr lang="en-US"/>
        </a:p>
      </dgm:t>
    </dgm:pt>
    <dgm:pt modelId="{BBFD59E9-3378-4B9D-8ADB-A86F623D8B6B}">
      <dgm:prSet/>
      <dgm:spPr/>
      <dgm:t>
        <a:bodyPr/>
        <a:lstStyle/>
        <a:p>
          <a:r>
            <a:rPr lang="en-US" dirty="0"/>
            <a:t>In addition, to indicate that the visit was conducted via telehealth, all payers require the use of a modifier, either GT or occasionally 95, and/or the use of place of service (POS) code, 02. </a:t>
          </a:r>
        </a:p>
      </dgm:t>
    </dgm:pt>
    <dgm:pt modelId="{7B705A86-AE3D-47A1-B22F-DBC7FF1E65FD}" type="parTrans" cxnId="{FC85AC12-E506-443C-8A7B-86FC59EC2D76}">
      <dgm:prSet/>
      <dgm:spPr/>
      <dgm:t>
        <a:bodyPr/>
        <a:lstStyle/>
        <a:p>
          <a:endParaRPr lang="en-US"/>
        </a:p>
      </dgm:t>
    </dgm:pt>
    <dgm:pt modelId="{389AD570-ADD8-4FFA-917A-7F3F1F5BEA02}" type="sibTrans" cxnId="{FC85AC12-E506-443C-8A7B-86FC59EC2D76}">
      <dgm:prSet/>
      <dgm:spPr/>
      <dgm:t>
        <a:bodyPr/>
        <a:lstStyle/>
        <a:p>
          <a:endParaRPr lang="en-US"/>
        </a:p>
      </dgm:t>
    </dgm:pt>
    <dgm:pt modelId="{EA0746A8-5D0E-4DB5-8FE3-C333BD4BF96A}">
      <dgm:prSet/>
      <dgm:spPr/>
      <dgm:t>
        <a:bodyPr/>
        <a:lstStyle/>
        <a:p>
          <a:r>
            <a:rPr lang="en-US" dirty="0"/>
            <a:t>Each payer is different. To have claims accepted, the appropriate modifier or code must be used for each payer.</a:t>
          </a:r>
        </a:p>
      </dgm:t>
    </dgm:pt>
    <dgm:pt modelId="{0A1A152C-7BD1-4CD9-9D7C-1BA5B88576C0}" type="parTrans" cxnId="{D8675433-4F37-4869-94DB-40ABC320F78C}">
      <dgm:prSet/>
      <dgm:spPr/>
      <dgm:t>
        <a:bodyPr/>
        <a:lstStyle/>
        <a:p>
          <a:endParaRPr lang="en-US"/>
        </a:p>
      </dgm:t>
    </dgm:pt>
    <dgm:pt modelId="{62D61B98-9C03-4F5C-82DD-83B05CBEBC99}" type="sibTrans" cxnId="{D8675433-4F37-4869-94DB-40ABC320F78C}">
      <dgm:prSet/>
      <dgm:spPr/>
      <dgm:t>
        <a:bodyPr/>
        <a:lstStyle/>
        <a:p>
          <a:endParaRPr lang="en-US"/>
        </a:p>
      </dgm:t>
    </dgm:pt>
    <dgm:pt modelId="{BE309170-EF36-49FE-A426-2A6ECD000C2A}" type="pres">
      <dgm:prSet presAssocID="{F0210712-A353-47EF-AB39-221C907E85FE}" presName="linear" presStyleCnt="0">
        <dgm:presLayoutVars>
          <dgm:animLvl val="lvl"/>
          <dgm:resizeHandles val="exact"/>
        </dgm:presLayoutVars>
      </dgm:prSet>
      <dgm:spPr/>
    </dgm:pt>
    <dgm:pt modelId="{7034F67E-4CC2-4DAD-A562-76A08ADF7262}" type="pres">
      <dgm:prSet presAssocID="{DE898674-9810-4D79-AE0A-3DAEB12C3177}" presName="parentText" presStyleLbl="node1" presStyleIdx="0" presStyleCnt="3">
        <dgm:presLayoutVars>
          <dgm:chMax val="0"/>
          <dgm:bulletEnabled val="1"/>
        </dgm:presLayoutVars>
      </dgm:prSet>
      <dgm:spPr/>
    </dgm:pt>
    <dgm:pt modelId="{446433E3-2749-46AD-B22E-4BEB8B53A026}" type="pres">
      <dgm:prSet presAssocID="{E7610D6B-03BF-43DE-9175-3E1080BDFD60}" presName="spacer" presStyleCnt="0"/>
      <dgm:spPr/>
    </dgm:pt>
    <dgm:pt modelId="{505DD802-45D5-4E15-92B5-6DB2B6B6356A}" type="pres">
      <dgm:prSet presAssocID="{BBFD59E9-3378-4B9D-8ADB-A86F623D8B6B}" presName="parentText" presStyleLbl="node1" presStyleIdx="1" presStyleCnt="3">
        <dgm:presLayoutVars>
          <dgm:chMax val="0"/>
          <dgm:bulletEnabled val="1"/>
        </dgm:presLayoutVars>
      </dgm:prSet>
      <dgm:spPr/>
    </dgm:pt>
    <dgm:pt modelId="{CAF3CDC6-7D3E-44E7-8776-AA44D2DA949E}" type="pres">
      <dgm:prSet presAssocID="{389AD570-ADD8-4FFA-917A-7F3F1F5BEA02}" presName="spacer" presStyleCnt="0"/>
      <dgm:spPr/>
    </dgm:pt>
    <dgm:pt modelId="{ABF74EC3-EDFD-4FCD-BC51-2D17208A8E49}" type="pres">
      <dgm:prSet presAssocID="{EA0746A8-5D0E-4DB5-8FE3-C333BD4BF96A}" presName="parentText" presStyleLbl="node1" presStyleIdx="2" presStyleCnt="3">
        <dgm:presLayoutVars>
          <dgm:chMax val="0"/>
          <dgm:bulletEnabled val="1"/>
        </dgm:presLayoutVars>
      </dgm:prSet>
      <dgm:spPr/>
    </dgm:pt>
  </dgm:ptLst>
  <dgm:cxnLst>
    <dgm:cxn modelId="{FC85AC12-E506-443C-8A7B-86FC59EC2D76}" srcId="{F0210712-A353-47EF-AB39-221C907E85FE}" destId="{BBFD59E9-3378-4B9D-8ADB-A86F623D8B6B}" srcOrd="1" destOrd="0" parTransId="{7B705A86-AE3D-47A1-B22F-DBC7FF1E65FD}" sibTransId="{389AD570-ADD8-4FFA-917A-7F3F1F5BEA02}"/>
    <dgm:cxn modelId="{73BB211A-9307-4E70-97EC-A169D500F2AE}" type="presOf" srcId="{F0210712-A353-47EF-AB39-221C907E85FE}" destId="{BE309170-EF36-49FE-A426-2A6ECD000C2A}" srcOrd="0" destOrd="0" presId="urn:microsoft.com/office/officeart/2005/8/layout/vList2"/>
    <dgm:cxn modelId="{383F2221-A254-4060-BA85-3A6A449D8242}" type="presOf" srcId="{BBFD59E9-3378-4B9D-8ADB-A86F623D8B6B}" destId="{505DD802-45D5-4E15-92B5-6DB2B6B6356A}" srcOrd="0" destOrd="0" presId="urn:microsoft.com/office/officeart/2005/8/layout/vList2"/>
    <dgm:cxn modelId="{D8675433-4F37-4869-94DB-40ABC320F78C}" srcId="{F0210712-A353-47EF-AB39-221C907E85FE}" destId="{EA0746A8-5D0E-4DB5-8FE3-C333BD4BF96A}" srcOrd="2" destOrd="0" parTransId="{0A1A152C-7BD1-4CD9-9D7C-1BA5B88576C0}" sibTransId="{62D61B98-9C03-4F5C-82DD-83B05CBEBC99}"/>
    <dgm:cxn modelId="{BC081387-7EDD-4BD1-8462-B3476AC2B279}" type="presOf" srcId="{EA0746A8-5D0E-4DB5-8FE3-C333BD4BF96A}" destId="{ABF74EC3-EDFD-4FCD-BC51-2D17208A8E49}" srcOrd="0" destOrd="0" presId="urn:microsoft.com/office/officeart/2005/8/layout/vList2"/>
    <dgm:cxn modelId="{8921439F-6662-4404-8D07-BC6140F9205C}" type="presOf" srcId="{DE898674-9810-4D79-AE0A-3DAEB12C3177}" destId="{7034F67E-4CC2-4DAD-A562-76A08ADF7262}" srcOrd="0" destOrd="0" presId="urn:microsoft.com/office/officeart/2005/8/layout/vList2"/>
    <dgm:cxn modelId="{8F4FAFB2-D586-47D1-9BA9-972C6E790315}" srcId="{F0210712-A353-47EF-AB39-221C907E85FE}" destId="{DE898674-9810-4D79-AE0A-3DAEB12C3177}" srcOrd="0" destOrd="0" parTransId="{B70B4B84-C471-4927-BD2A-4335650A5779}" sibTransId="{E7610D6B-03BF-43DE-9175-3E1080BDFD60}"/>
    <dgm:cxn modelId="{2E2C3768-F787-4F3D-97EA-E3749B100943}" type="presParOf" srcId="{BE309170-EF36-49FE-A426-2A6ECD000C2A}" destId="{7034F67E-4CC2-4DAD-A562-76A08ADF7262}" srcOrd="0" destOrd="0" presId="urn:microsoft.com/office/officeart/2005/8/layout/vList2"/>
    <dgm:cxn modelId="{AB346E09-F2C0-4FE5-A0D1-78019FE1BB17}" type="presParOf" srcId="{BE309170-EF36-49FE-A426-2A6ECD000C2A}" destId="{446433E3-2749-46AD-B22E-4BEB8B53A026}" srcOrd="1" destOrd="0" presId="urn:microsoft.com/office/officeart/2005/8/layout/vList2"/>
    <dgm:cxn modelId="{007A3FF0-83A2-4BAC-952B-6F9C5EF242FB}" type="presParOf" srcId="{BE309170-EF36-49FE-A426-2A6ECD000C2A}" destId="{505DD802-45D5-4E15-92B5-6DB2B6B6356A}" srcOrd="2" destOrd="0" presId="urn:microsoft.com/office/officeart/2005/8/layout/vList2"/>
    <dgm:cxn modelId="{F1254F63-019E-4113-91C6-7EB8389B1E51}" type="presParOf" srcId="{BE309170-EF36-49FE-A426-2A6ECD000C2A}" destId="{CAF3CDC6-7D3E-44E7-8776-AA44D2DA949E}" srcOrd="3" destOrd="0" presId="urn:microsoft.com/office/officeart/2005/8/layout/vList2"/>
    <dgm:cxn modelId="{F04054FA-1CD6-4F20-86FA-3DF3B681DB19}" type="presParOf" srcId="{BE309170-EF36-49FE-A426-2A6ECD000C2A}" destId="{ABF74EC3-EDFD-4FCD-BC51-2D17208A8E4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5ABDB-CDD2-4A68-98AE-8351E8CD1F6D}">
      <dsp:nvSpPr>
        <dsp:cNvPr id="0" name=""/>
        <dsp:cNvSpPr/>
      </dsp:nvSpPr>
      <dsp:spPr>
        <a:xfrm>
          <a:off x="0" y="0"/>
          <a:ext cx="3214362" cy="6165435"/>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Telehealth</a:t>
          </a:r>
          <a:r>
            <a:rPr lang="en-US" sz="4000" kern="1200" dirty="0">
              <a:solidFill>
                <a:schemeClr val="tx1"/>
              </a:solidFill>
            </a:rPr>
            <a:t> </a:t>
          </a:r>
        </a:p>
        <a:p>
          <a:pPr marL="0" lvl="0" indent="0" algn="l" defTabSz="1778000">
            <a:lnSpc>
              <a:spcPct val="90000"/>
            </a:lnSpc>
            <a:spcBef>
              <a:spcPct val="0"/>
            </a:spcBef>
            <a:spcAft>
              <a:spcPct val="35000"/>
            </a:spcAft>
            <a:buNone/>
          </a:pPr>
          <a:endParaRPr lang="en-US" sz="1800" kern="1200" dirty="0">
            <a:solidFill>
              <a:schemeClr val="tx1"/>
            </a:solidFill>
          </a:endParaRPr>
        </a:p>
        <a:p>
          <a:pPr marL="0" lvl="0" indent="0" algn="l" defTabSz="1778000">
            <a:lnSpc>
              <a:spcPct val="90000"/>
            </a:lnSpc>
            <a:spcBef>
              <a:spcPct val="0"/>
            </a:spcBef>
            <a:spcAft>
              <a:spcPct val="35000"/>
            </a:spcAft>
            <a:buNone/>
          </a:pPr>
          <a:r>
            <a:rPr lang="en-US" sz="1800" b="1" u="sng" kern="1200" dirty="0">
              <a:solidFill>
                <a:schemeClr val="tx1"/>
              </a:solidFill>
              <a:highlight>
                <a:srgbClr val="FFFF00"/>
              </a:highlight>
            </a:rPr>
            <a:t>A broad scope of remote health care services!</a:t>
          </a:r>
          <a:endParaRPr lang="en-US" sz="1800" b="1" kern="1200" dirty="0">
            <a:solidFill>
              <a:schemeClr val="tx1"/>
            </a:solidFill>
          </a:endParaRPr>
        </a:p>
        <a:p>
          <a:pPr marL="0" lvl="0" indent="0" algn="l" defTabSz="1778000">
            <a:lnSpc>
              <a:spcPct val="90000"/>
            </a:lnSpc>
            <a:spcBef>
              <a:spcPct val="0"/>
            </a:spcBef>
            <a:spcAft>
              <a:spcPct val="35000"/>
            </a:spcAft>
            <a:buNone/>
          </a:pPr>
          <a:r>
            <a:rPr lang="en-US" sz="1800" kern="1200" dirty="0">
              <a:solidFill>
                <a:schemeClr val="tx1"/>
              </a:solidFill>
            </a:rPr>
            <a:t>Any remote clinical or non-clinical service between a provider and a patient/client. </a:t>
          </a:r>
        </a:p>
        <a:p>
          <a:pPr marL="0" lvl="0" indent="0" algn="l" defTabSz="1778000">
            <a:lnSpc>
              <a:spcPct val="90000"/>
            </a:lnSpc>
            <a:spcBef>
              <a:spcPct val="0"/>
            </a:spcBef>
            <a:spcAft>
              <a:spcPct val="35000"/>
            </a:spcAft>
            <a:buNone/>
          </a:pPr>
          <a:endParaRPr lang="en-US" sz="1800" kern="1200" dirty="0">
            <a:solidFill>
              <a:schemeClr val="tx1"/>
            </a:solidFill>
          </a:endParaRPr>
        </a:p>
        <a:p>
          <a:pPr marL="0" lvl="0" indent="0" algn="l" defTabSz="1778000">
            <a:lnSpc>
              <a:spcPct val="90000"/>
            </a:lnSpc>
            <a:spcBef>
              <a:spcPct val="0"/>
            </a:spcBef>
            <a:spcAft>
              <a:spcPct val="35000"/>
            </a:spcAft>
            <a:buNone/>
          </a:pPr>
          <a:r>
            <a:rPr lang="en-US" sz="1800" kern="1200" dirty="0">
              <a:solidFill>
                <a:schemeClr val="tx1"/>
              </a:solidFill>
            </a:rPr>
            <a:t>Direct patient care (synchronous or asynchronous)</a:t>
          </a:r>
        </a:p>
        <a:p>
          <a:pPr marL="0" lvl="0" indent="0" algn="l" defTabSz="1778000">
            <a:lnSpc>
              <a:spcPct val="90000"/>
            </a:lnSpc>
            <a:spcBef>
              <a:spcPct val="0"/>
            </a:spcBef>
            <a:spcAft>
              <a:spcPct val="35000"/>
            </a:spcAft>
            <a:buNone/>
          </a:pPr>
          <a:r>
            <a:rPr lang="en-US" sz="1800" kern="1200" dirty="0">
              <a:solidFill>
                <a:schemeClr val="tx1"/>
              </a:solidFill>
            </a:rPr>
            <a:t>Clinician to clinician consults</a:t>
          </a:r>
        </a:p>
        <a:p>
          <a:pPr marL="0" lvl="0" indent="0" algn="l" defTabSz="1778000">
            <a:lnSpc>
              <a:spcPct val="90000"/>
            </a:lnSpc>
            <a:spcBef>
              <a:spcPct val="0"/>
            </a:spcBef>
            <a:spcAft>
              <a:spcPct val="35000"/>
            </a:spcAft>
            <a:buNone/>
          </a:pPr>
          <a:r>
            <a:rPr lang="en-US" sz="1800" kern="1200" dirty="0">
              <a:solidFill>
                <a:schemeClr val="tx1"/>
              </a:solidFill>
            </a:rPr>
            <a:t>Patient education services</a:t>
          </a:r>
        </a:p>
        <a:p>
          <a:pPr marL="0" lvl="0" indent="0" algn="l" defTabSz="1778000">
            <a:lnSpc>
              <a:spcPct val="90000"/>
            </a:lnSpc>
            <a:spcBef>
              <a:spcPct val="0"/>
            </a:spcBef>
            <a:spcAft>
              <a:spcPct val="35000"/>
            </a:spcAft>
            <a:buNone/>
          </a:pPr>
          <a:r>
            <a:rPr lang="en-US" sz="1800" kern="1200" dirty="0">
              <a:solidFill>
                <a:schemeClr val="tx1"/>
              </a:solidFill>
            </a:rPr>
            <a:t>Interprofessional care team communications</a:t>
          </a:r>
        </a:p>
        <a:p>
          <a:pPr marL="0" lvl="0" indent="0" algn="l" defTabSz="1778000">
            <a:lnSpc>
              <a:spcPct val="90000"/>
            </a:lnSpc>
            <a:spcBef>
              <a:spcPct val="0"/>
            </a:spcBef>
            <a:spcAft>
              <a:spcPct val="35000"/>
            </a:spcAft>
            <a:buNone/>
          </a:pPr>
          <a:r>
            <a:rPr lang="en-US" sz="1800" kern="1200" dirty="0">
              <a:solidFill>
                <a:schemeClr val="tx1"/>
              </a:solidFill>
            </a:rPr>
            <a:t>Many more…</a:t>
          </a:r>
        </a:p>
      </dsp:txBody>
      <dsp:txXfrm>
        <a:off x="94145" y="94145"/>
        <a:ext cx="3026072" cy="5977145"/>
      </dsp:txXfrm>
    </dsp:sp>
    <dsp:sp modelId="{3B6C1977-BE82-4A04-A729-8C678D00718F}">
      <dsp:nvSpPr>
        <dsp:cNvPr id="0" name=""/>
        <dsp:cNvSpPr/>
      </dsp:nvSpPr>
      <dsp:spPr>
        <a:xfrm rot="18275458">
          <a:off x="2655669" y="1997408"/>
          <a:ext cx="2584831" cy="42717"/>
        </a:xfrm>
        <a:custGeom>
          <a:avLst/>
          <a:gdLst/>
          <a:ahLst/>
          <a:cxnLst/>
          <a:rect l="0" t="0" r="0" b="0"/>
          <a:pathLst>
            <a:path>
              <a:moveTo>
                <a:pt x="0" y="21358"/>
              </a:moveTo>
              <a:lnTo>
                <a:pt x="2584831" y="21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883464" y="1954146"/>
        <a:ext cx="129241" cy="129241"/>
      </dsp:txXfrm>
    </dsp:sp>
    <dsp:sp modelId="{42FB95A2-69D9-4FA8-8C1D-6AE658431798}">
      <dsp:nvSpPr>
        <dsp:cNvPr id="0" name=""/>
        <dsp:cNvSpPr/>
      </dsp:nvSpPr>
      <dsp:spPr>
        <a:xfrm>
          <a:off x="4681808" y="20890"/>
          <a:ext cx="6773073" cy="18678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Telemedicine</a:t>
          </a:r>
          <a:r>
            <a:rPr lang="en-US" sz="2000" kern="1200" dirty="0">
              <a:solidFill>
                <a:schemeClr val="tx1"/>
              </a:solidFill>
            </a:rPr>
            <a:t> </a:t>
          </a:r>
        </a:p>
        <a:p>
          <a:pPr marL="0" lvl="0" indent="0" algn="l" defTabSz="889000">
            <a:lnSpc>
              <a:spcPct val="90000"/>
            </a:lnSpc>
            <a:spcBef>
              <a:spcPct val="0"/>
            </a:spcBef>
            <a:spcAft>
              <a:spcPct val="35000"/>
            </a:spcAft>
            <a:buNone/>
          </a:pPr>
          <a:r>
            <a:rPr lang="en-US" sz="1800" b="0" u="none" kern="1200" dirty="0">
              <a:solidFill>
                <a:schemeClr val="tx1"/>
              </a:solidFill>
            </a:rPr>
            <a:t>The </a:t>
          </a:r>
          <a:r>
            <a:rPr lang="en-US" sz="1800" b="1" u="sng" kern="1200" dirty="0">
              <a:solidFill>
                <a:schemeClr val="tx1"/>
              </a:solidFill>
            </a:rPr>
            <a:t>practice of medicine </a:t>
          </a:r>
          <a:r>
            <a:rPr lang="en-US" sz="1800" b="0" u="none" kern="1200" dirty="0">
              <a:solidFill>
                <a:schemeClr val="tx1"/>
              </a:solidFill>
            </a:rPr>
            <a:t>using technology </a:t>
          </a:r>
          <a:r>
            <a:rPr lang="en-US" sz="1800" kern="1200" dirty="0">
              <a:solidFill>
                <a:schemeClr val="tx1"/>
              </a:solidFill>
            </a:rPr>
            <a:t>to deliver care at a distance. </a:t>
          </a:r>
        </a:p>
        <a:p>
          <a:pPr marL="0" lvl="0" indent="0" algn="l" defTabSz="889000">
            <a:lnSpc>
              <a:spcPct val="90000"/>
            </a:lnSpc>
            <a:spcBef>
              <a:spcPct val="0"/>
            </a:spcBef>
            <a:spcAft>
              <a:spcPct val="35000"/>
            </a:spcAft>
            <a:buNone/>
          </a:pPr>
          <a:r>
            <a:rPr lang="en-US" sz="1800" kern="1200" dirty="0">
              <a:solidFill>
                <a:schemeClr val="tx1"/>
              </a:solidFill>
            </a:rPr>
            <a:t>A physician/clinician in one location uses a telecommunications infrastructure to deliver care to a patient at a distant site.  </a:t>
          </a:r>
        </a:p>
        <a:p>
          <a:pPr marL="0" lvl="0" indent="0" algn="ctr" defTabSz="889000">
            <a:lnSpc>
              <a:spcPct val="90000"/>
            </a:lnSpc>
            <a:spcBef>
              <a:spcPct val="0"/>
            </a:spcBef>
            <a:spcAft>
              <a:spcPct val="35000"/>
            </a:spcAft>
            <a:buNone/>
          </a:pPr>
          <a:endParaRPr lang="en-US" sz="1700" kern="1200" dirty="0"/>
        </a:p>
      </dsp:txBody>
      <dsp:txXfrm>
        <a:off x="4736516" y="75598"/>
        <a:ext cx="6663657" cy="1758437"/>
      </dsp:txXfrm>
    </dsp:sp>
    <dsp:sp modelId="{78A78974-56E7-4921-B604-6C11BFB4B42A}">
      <dsp:nvSpPr>
        <dsp:cNvPr id="0" name=""/>
        <dsp:cNvSpPr/>
      </dsp:nvSpPr>
      <dsp:spPr>
        <a:xfrm rot="21552421">
          <a:off x="3214294" y="3051532"/>
          <a:ext cx="1420100" cy="42717"/>
        </a:xfrm>
        <a:custGeom>
          <a:avLst/>
          <a:gdLst/>
          <a:ahLst/>
          <a:cxnLst/>
          <a:rect l="0" t="0" r="0" b="0"/>
          <a:pathLst>
            <a:path>
              <a:moveTo>
                <a:pt x="0" y="21358"/>
              </a:moveTo>
              <a:lnTo>
                <a:pt x="1420100" y="21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88842" y="3037388"/>
        <a:ext cx="71005" cy="71005"/>
      </dsp:txXfrm>
    </dsp:sp>
    <dsp:sp modelId="{BC4632FE-C036-4C75-AFC6-F312B6D88E21}">
      <dsp:nvSpPr>
        <dsp:cNvPr id="0" name=""/>
        <dsp:cNvSpPr/>
      </dsp:nvSpPr>
      <dsp:spPr>
        <a:xfrm>
          <a:off x="4634326" y="2057944"/>
          <a:ext cx="6820555" cy="20102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Remote Patient Monitoring</a:t>
          </a:r>
          <a:r>
            <a:rPr lang="en-US" sz="2000" kern="1200" dirty="0">
              <a:solidFill>
                <a:schemeClr val="tx1"/>
              </a:solidFill>
            </a:rPr>
            <a:t> </a:t>
          </a:r>
        </a:p>
        <a:p>
          <a:pPr marL="0" lvl="0" indent="0" algn="l" defTabSz="889000">
            <a:lnSpc>
              <a:spcPct val="90000"/>
            </a:lnSpc>
            <a:spcBef>
              <a:spcPct val="0"/>
            </a:spcBef>
            <a:spcAft>
              <a:spcPct val="35000"/>
            </a:spcAft>
            <a:buNone/>
          </a:pPr>
          <a:r>
            <a:rPr lang="en-US" sz="1800" kern="1200" dirty="0">
              <a:solidFill>
                <a:schemeClr val="tx1"/>
              </a:solidFill>
            </a:rPr>
            <a:t>Technology devices to gather patient data:</a:t>
          </a:r>
        </a:p>
        <a:p>
          <a:pPr marL="0" lvl="0" indent="0" algn="l" defTabSz="889000">
            <a:lnSpc>
              <a:spcPct val="90000"/>
            </a:lnSpc>
            <a:spcBef>
              <a:spcPct val="0"/>
            </a:spcBef>
            <a:spcAft>
              <a:spcPct val="35000"/>
            </a:spcAft>
            <a:buNone/>
          </a:pPr>
          <a:r>
            <a:rPr lang="en-US" sz="1800" kern="1200" dirty="0">
              <a:solidFill>
                <a:schemeClr val="tx1"/>
              </a:solidFill>
            </a:rPr>
            <a:t>*Digital scales</a:t>
          </a:r>
        </a:p>
        <a:p>
          <a:pPr marL="0" lvl="0" indent="0" algn="l" defTabSz="889000">
            <a:lnSpc>
              <a:spcPct val="90000"/>
            </a:lnSpc>
            <a:spcBef>
              <a:spcPct val="0"/>
            </a:spcBef>
            <a:spcAft>
              <a:spcPct val="35000"/>
            </a:spcAft>
            <a:buNone/>
          </a:pPr>
          <a:r>
            <a:rPr lang="en-US" sz="1800" kern="1200" dirty="0">
              <a:solidFill>
                <a:schemeClr val="tx1"/>
              </a:solidFill>
            </a:rPr>
            <a:t>*Glucometers</a:t>
          </a:r>
        </a:p>
        <a:p>
          <a:pPr marL="0" lvl="0" indent="0" algn="l" defTabSz="889000">
            <a:lnSpc>
              <a:spcPct val="90000"/>
            </a:lnSpc>
            <a:spcBef>
              <a:spcPct val="0"/>
            </a:spcBef>
            <a:spcAft>
              <a:spcPct val="35000"/>
            </a:spcAft>
            <a:buNone/>
          </a:pPr>
          <a:r>
            <a:rPr lang="en-US" sz="1800" kern="1200" dirty="0">
              <a:solidFill>
                <a:schemeClr val="tx1"/>
              </a:solidFill>
            </a:rPr>
            <a:t>*Pulse ox devices, etc..</a:t>
          </a:r>
        </a:p>
      </dsp:txBody>
      <dsp:txXfrm>
        <a:off x="4693204" y="2116822"/>
        <a:ext cx="6702799" cy="1892481"/>
      </dsp:txXfrm>
    </dsp:sp>
    <dsp:sp modelId="{D296FC87-6645-47F9-8C71-059E421F7958}">
      <dsp:nvSpPr>
        <dsp:cNvPr id="0" name=""/>
        <dsp:cNvSpPr/>
      </dsp:nvSpPr>
      <dsp:spPr>
        <a:xfrm rot="3407772">
          <a:off x="2619442" y="4161728"/>
          <a:ext cx="2630173" cy="42717"/>
        </a:xfrm>
        <a:custGeom>
          <a:avLst/>
          <a:gdLst/>
          <a:ahLst/>
          <a:cxnLst/>
          <a:rect l="0" t="0" r="0" b="0"/>
          <a:pathLst>
            <a:path>
              <a:moveTo>
                <a:pt x="0" y="21358"/>
              </a:moveTo>
              <a:lnTo>
                <a:pt x="2630173" y="21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868774" y="4117333"/>
        <a:ext cx="131508" cy="131508"/>
      </dsp:txXfrm>
    </dsp:sp>
    <dsp:sp modelId="{26BAA679-5BC4-4EAA-85E1-7733F4106DA8}">
      <dsp:nvSpPr>
        <dsp:cNvPr id="0" name=""/>
        <dsp:cNvSpPr/>
      </dsp:nvSpPr>
      <dsp:spPr>
        <a:xfrm>
          <a:off x="4654694" y="4334066"/>
          <a:ext cx="6792628" cy="18987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rPr>
            <a:t>mHealth</a:t>
          </a:r>
        </a:p>
        <a:p>
          <a:pPr marL="0" lvl="0" indent="0" algn="ctr" defTabSz="889000">
            <a:lnSpc>
              <a:spcPct val="90000"/>
            </a:lnSpc>
            <a:spcBef>
              <a:spcPct val="0"/>
            </a:spcBef>
            <a:spcAft>
              <a:spcPct val="35000"/>
            </a:spcAft>
            <a:buNone/>
          </a:pPr>
          <a:r>
            <a:rPr lang="en-US" sz="1800" b="0" i="0" kern="1200" dirty="0">
              <a:solidFill>
                <a:schemeClr val="tx1"/>
              </a:solidFill>
            </a:rPr>
            <a:t>‘Mobile health’, encompasses healthcare using mobile networks and devices…cell phone technology and software systems.  Regulatory issues have not been clearly resolved, deployment and usage scenarios are still being worked out in many organizations, and there are a host of concerns around the privacy, security, and reliability of mobile healthcare devices.</a:t>
          </a:r>
          <a:endParaRPr lang="en-US" sz="1800" kern="1200" dirty="0">
            <a:solidFill>
              <a:schemeClr val="tx1"/>
            </a:solidFill>
          </a:endParaRPr>
        </a:p>
      </dsp:txBody>
      <dsp:txXfrm>
        <a:off x="4710307" y="4389679"/>
        <a:ext cx="6681402" cy="1787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83D84-652A-4B96-9B36-B5981950371B}">
      <dsp:nvSpPr>
        <dsp:cNvPr id="0" name=""/>
        <dsp:cNvSpPr/>
      </dsp:nvSpPr>
      <dsp:spPr>
        <a:xfrm>
          <a:off x="3241490" y="353038"/>
          <a:ext cx="8511902" cy="12012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Once you’re ready to let your patients know about telehealth</a:t>
          </a:r>
        </a:p>
        <a:p>
          <a:pPr marL="228600" lvl="2" indent="-114300" algn="l" defTabSz="622300">
            <a:lnSpc>
              <a:spcPct val="90000"/>
            </a:lnSpc>
            <a:spcBef>
              <a:spcPct val="0"/>
            </a:spcBef>
            <a:spcAft>
              <a:spcPct val="15000"/>
            </a:spcAft>
            <a:buChar char="•"/>
          </a:pPr>
          <a:r>
            <a:rPr lang="en-US" sz="1400" b="0" kern="1200" dirty="0"/>
            <a:t>Update Your Website</a:t>
          </a:r>
        </a:p>
        <a:p>
          <a:pPr marL="228600" lvl="2" indent="-114300" algn="l" defTabSz="622300">
            <a:lnSpc>
              <a:spcPct val="90000"/>
            </a:lnSpc>
            <a:spcBef>
              <a:spcPct val="0"/>
            </a:spcBef>
            <a:spcAft>
              <a:spcPct val="15000"/>
            </a:spcAft>
            <a:buChar char="•"/>
          </a:pPr>
          <a:r>
            <a:rPr lang="en-US" sz="1400" b="0" kern="1200" dirty="0"/>
            <a:t>Send an email to patients</a:t>
          </a:r>
        </a:p>
        <a:p>
          <a:pPr marL="228600" lvl="2" indent="-114300" algn="l" defTabSz="622300">
            <a:lnSpc>
              <a:spcPct val="90000"/>
            </a:lnSpc>
            <a:spcBef>
              <a:spcPct val="0"/>
            </a:spcBef>
            <a:spcAft>
              <a:spcPct val="15000"/>
            </a:spcAft>
            <a:buChar char="•"/>
          </a:pPr>
          <a:r>
            <a:rPr lang="en-US" sz="1400" b="0" kern="1200" dirty="0"/>
            <a:t>Mailing a letter or postcard</a:t>
          </a:r>
        </a:p>
      </dsp:txBody>
      <dsp:txXfrm>
        <a:off x="3241490" y="503190"/>
        <a:ext cx="8061445" cy="900915"/>
      </dsp:txXfrm>
    </dsp:sp>
    <dsp:sp modelId="{9B3FC140-B724-4D1B-A90A-09A2A97F68D6}">
      <dsp:nvSpPr>
        <dsp:cNvPr id="0" name=""/>
        <dsp:cNvSpPr/>
      </dsp:nvSpPr>
      <dsp:spPr>
        <a:xfrm>
          <a:off x="644206" y="468977"/>
          <a:ext cx="2551548" cy="1007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Announce the Availability of Telehealth</a:t>
          </a:r>
          <a:endParaRPr lang="en-US" sz="1600" kern="1200" dirty="0"/>
        </a:p>
      </dsp:txBody>
      <dsp:txXfrm>
        <a:off x="693389" y="518160"/>
        <a:ext cx="2453182" cy="909162"/>
      </dsp:txXfrm>
    </dsp:sp>
    <dsp:sp modelId="{733AFD69-23C0-426E-B0C5-0532C069777A}">
      <dsp:nvSpPr>
        <dsp:cNvPr id="0" name=""/>
        <dsp:cNvSpPr/>
      </dsp:nvSpPr>
      <dsp:spPr>
        <a:xfrm>
          <a:off x="3237874" y="1426281"/>
          <a:ext cx="8352565" cy="1393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Telehealth basics: </a:t>
          </a:r>
          <a:r>
            <a:rPr lang="en-US" sz="1400" kern="1200" dirty="0"/>
            <a:t>What is Telehealth? </a:t>
          </a:r>
        </a:p>
        <a:p>
          <a:pPr marL="228600" lvl="2" indent="-114300" algn="l" defTabSz="622300">
            <a:lnSpc>
              <a:spcPct val="90000"/>
            </a:lnSpc>
            <a:spcBef>
              <a:spcPct val="0"/>
            </a:spcBef>
            <a:spcAft>
              <a:spcPct val="15000"/>
            </a:spcAft>
            <a:buChar char="•"/>
          </a:pPr>
          <a:r>
            <a:rPr lang="en-US" sz="1400" kern="1200" dirty="0"/>
            <a:t>How patient personal information is protected</a:t>
          </a:r>
        </a:p>
        <a:p>
          <a:pPr marL="228600" lvl="2" indent="-114300" algn="l" defTabSz="622300">
            <a:lnSpc>
              <a:spcPct val="90000"/>
            </a:lnSpc>
            <a:spcBef>
              <a:spcPct val="0"/>
            </a:spcBef>
            <a:spcAft>
              <a:spcPct val="15000"/>
            </a:spcAft>
            <a:buChar char="•"/>
          </a:pPr>
          <a:r>
            <a:rPr lang="en-US" sz="1400" kern="1200" dirty="0"/>
            <a:t>What types of care will be offered through telehealth</a:t>
          </a:r>
        </a:p>
        <a:p>
          <a:pPr marL="228600" lvl="2" indent="-114300" algn="l" defTabSz="622300">
            <a:lnSpc>
              <a:spcPct val="90000"/>
            </a:lnSpc>
            <a:spcBef>
              <a:spcPct val="0"/>
            </a:spcBef>
            <a:spcAft>
              <a:spcPct val="15000"/>
            </a:spcAft>
            <a:buChar char="•"/>
          </a:pPr>
          <a:r>
            <a:rPr lang="en-US" sz="1400" kern="1200" dirty="0"/>
            <a:t>Where to find electronic Notice of Privacy Practices</a:t>
          </a:r>
        </a:p>
        <a:p>
          <a:pPr marL="228600" lvl="2" indent="-114300" algn="l" defTabSz="622300">
            <a:lnSpc>
              <a:spcPct val="90000"/>
            </a:lnSpc>
            <a:spcBef>
              <a:spcPct val="0"/>
            </a:spcBef>
            <a:spcAft>
              <a:spcPct val="15000"/>
            </a:spcAft>
            <a:buChar char="•"/>
          </a:pPr>
          <a:r>
            <a:rPr lang="en-US" sz="1400" kern="1200" dirty="0"/>
            <a:t>How the visit may be different from an in-person visit</a:t>
          </a:r>
        </a:p>
      </dsp:txBody>
      <dsp:txXfrm>
        <a:off x="3237874" y="1600413"/>
        <a:ext cx="7830171" cy="1044789"/>
      </dsp:txXfrm>
    </dsp:sp>
    <dsp:sp modelId="{9C8ED179-E94F-4345-A241-65E77EA4E953}">
      <dsp:nvSpPr>
        <dsp:cNvPr id="0" name=""/>
        <dsp:cNvSpPr/>
      </dsp:nvSpPr>
      <dsp:spPr>
        <a:xfrm>
          <a:off x="601682" y="1628690"/>
          <a:ext cx="2612905" cy="988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Prioritize Patient Communication</a:t>
          </a:r>
          <a:endParaRPr lang="en-US" sz="1600" kern="1200" dirty="0"/>
        </a:p>
      </dsp:txBody>
      <dsp:txXfrm>
        <a:off x="649924" y="1676932"/>
        <a:ext cx="2516421" cy="891753"/>
      </dsp:txXfrm>
    </dsp:sp>
    <dsp:sp modelId="{6C5609EF-988D-47E9-941F-1567BA334671}">
      <dsp:nvSpPr>
        <dsp:cNvPr id="0" name=""/>
        <dsp:cNvSpPr/>
      </dsp:nvSpPr>
      <dsp:spPr>
        <a:xfrm>
          <a:off x="3305139" y="2819908"/>
          <a:ext cx="8435817" cy="89748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Safety — reduces everyone’s exposure during COVID-19</a:t>
          </a:r>
        </a:p>
        <a:p>
          <a:pPr marL="114300" lvl="1" indent="-114300" algn="l" defTabSz="622300">
            <a:lnSpc>
              <a:spcPct val="90000"/>
            </a:lnSpc>
            <a:spcBef>
              <a:spcPct val="0"/>
            </a:spcBef>
            <a:spcAft>
              <a:spcPct val="15000"/>
            </a:spcAft>
            <a:buChar char="•"/>
          </a:pPr>
          <a:r>
            <a:rPr lang="en-US" sz="1400" kern="1200" dirty="0"/>
            <a:t>Convenience</a:t>
          </a:r>
        </a:p>
        <a:p>
          <a:pPr marL="114300" lvl="1" indent="-114300" algn="l" defTabSz="622300">
            <a:lnSpc>
              <a:spcPct val="90000"/>
            </a:lnSpc>
            <a:spcBef>
              <a:spcPct val="0"/>
            </a:spcBef>
            <a:spcAft>
              <a:spcPct val="15000"/>
            </a:spcAft>
            <a:buChar char="•"/>
          </a:pPr>
          <a:r>
            <a:rPr lang="en-US" sz="1400" kern="1200" dirty="0"/>
            <a:t>Time-saving — no need to commute</a:t>
          </a:r>
        </a:p>
      </dsp:txBody>
      <dsp:txXfrm>
        <a:off x="3305139" y="2932094"/>
        <a:ext cx="8099260" cy="673114"/>
      </dsp:txXfrm>
    </dsp:sp>
    <dsp:sp modelId="{A814B872-7499-4DCE-BAD1-0B69FFEB58CB}">
      <dsp:nvSpPr>
        <dsp:cNvPr id="0" name=""/>
        <dsp:cNvSpPr/>
      </dsp:nvSpPr>
      <dsp:spPr>
        <a:xfrm>
          <a:off x="668275" y="2857229"/>
          <a:ext cx="2555483" cy="768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Explain Benefits of Telehealth</a:t>
          </a:r>
          <a:endParaRPr lang="en-US" sz="1600" kern="1200" dirty="0"/>
        </a:p>
      </dsp:txBody>
      <dsp:txXfrm>
        <a:off x="705807" y="2894761"/>
        <a:ext cx="2480419" cy="693781"/>
      </dsp:txXfrm>
    </dsp:sp>
    <dsp:sp modelId="{BC910281-BB30-415F-BFE6-97738FE4A624}">
      <dsp:nvSpPr>
        <dsp:cNvPr id="0" name=""/>
        <dsp:cNvSpPr/>
      </dsp:nvSpPr>
      <dsp:spPr>
        <a:xfrm>
          <a:off x="3280808" y="3671825"/>
          <a:ext cx="8349468" cy="51295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How patients can schedule a telehealth appointment</a:t>
          </a:r>
        </a:p>
        <a:p>
          <a:pPr marL="114300" lvl="1" indent="-114300" algn="l" defTabSz="622300">
            <a:lnSpc>
              <a:spcPct val="90000"/>
            </a:lnSpc>
            <a:spcBef>
              <a:spcPct val="0"/>
            </a:spcBef>
            <a:spcAft>
              <a:spcPct val="15000"/>
            </a:spcAft>
            <a:buChar char="•"/>
          </a:pPr>
          <a:r>
            <a:rPr lang="en-US" sz="1400" kern="1200" dirty="0"/>
            <a:t>COVID screening process</a:t>
          </a:r>
        </a:p>
      </dsp:txBody>
      <dsp:txXfrm>
        <a:off x="3280808" y="3735945"/>
        <a:ext cx="8157110" cy="384717"/>
      </dsp:txXfrm>
    </dsp:sp>
    <dsp:sp modelId="{C917010D-563C-47D5-9A1A-45BF792F9B60}">
      <dsp:nvSpPr>
        <dsp:cNvPr id="0" name=""/>
        <dsp:cNvSpPr/>
      </dsp:nvSpPr>
      <dsp:spPr>
        <a:xfrm>
          <a:off x="676137" y="3687797"/>
          <a:ext cx="2519666" cy="5372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Explain Scheduling Process</a:t>
          </a:r>
        </a:p>
      </dsp:txBody>
      <dsp:txXfrm>
        <a:off x="702365" y="3714025"/>
        <a:ext cx="2467210" cy="484829"/>
      </dsp:txXfrm>
    </dsp:sp>
    <dsp:sp modelId="{F60D8B73-B9A5-454C-ADEE-876B5CD13264}">
      <dsp:nvSpPr>
        <dsp:cNvPr id="0" name=""/>
        <dsp:cNvSpPr/>
      </dsp:nvSpPr>
      <dsp:spPr>
        <a:xfrm>
          <a:off x="3310024" y="4085647"/>
          <a:ext cx="8339241" cy="19983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How patients will connect with you through a video conferencing tool</a:t>
          </a:r>
        </a:p>
        <a:p>
          <a:pPr marL="114300" lvl="1" indent="-114300" algn="l" defTabSz="622300">
            <a:lnSpc>
              <a:spcPct val="90000"/>
            </a:lnSpc>
            <a:spcBef>
              <a:spcPct val="0"/>
            </a:spcBef>
            <a:spcAft>
              <a:spcPct val="15000"/>
            </a:spcAft>
            <a:buChar char="•"/>
          </a:pPr>
          <a:r>
            <a:rPr lang="en-US" sz="1400" kern="1200" dirty="0"/>
            <a:t>What patients will need in order to use the system</a:t>
          </a:r>
        </a:p>
        <a:p>
          <a:pPr marL="228600" lvl="2" indent="-114300" algn="l" defTabSz="622300">
            <a:lnSpc>
              <a:spcPct val="90000"/>
            </a:lnSpc>
            <a:spcBef>
              <a:spcPct val="0"/>
            </a:spcBef>
            <a:spcAft>
              <a:spcPct val="15000"/>
            </a:spcAft>
            <a:buChar char="•"/>
          </a:pPr>
          <a:r>
            <a:rPr lang="en-US" sz="1400" kern="1200" dirty="0"/>
            <a:t>For example, if they need to download an application, or log into patient portal. </a:t>
          </a:r>
        </a:p>
        <a:p>
          <a:pPr marL="114300" lvl="1" indent="-114300" algn="l" defTabSz="622300">
            <a:lnSpc>
              <a:spcPct val="90000"/>
            </a:lnSpc>
            <a:spcBef>
              <a:spcPct val="0"/>
            </a:spcBef>
            <a:spcAft>
              <a:spcPct val="15000"/>
            </a:spcAft>
            <a:buChar char="•"/>
          </a:pPr>
          <a:r>
            <a:rPr lang="en-US" sz="1400" kern="1200" dirty="0"/>
            <a:t>What to do if they need help troubleshooting</a:t>
          </a:r>
        </a:p>
        <a:p>
          <a:pPr marL="114300" lvl="1" indent="-114300" algn="l" defTabSz="622300">
            <a:lnSpc>
              <a:spcPct val="90000"/>
            </a:lnSpc>
            <a:spcBef>
              <a:spcPct val="0"/>
            </a:spcBef>
            <a:spcAft>
              <a:spcPct val="15000"/>
            </a:spcAft>
            <a:buChar char="•"/>
          </a:pPr>
          <a:r>
            <a:rPr lang="en-US" sz="1400" kern="1200" dirty="0"/>
            <a:t>What to wear to an appointment — like loose clothing if needed</a:t>
          </a:r>
        </a:p>
        <a:p>
          <a:pPr marL="114300" lvl="1" indent="-114300" algn="l" defTabSz="622300">
            <a:lnSpc>
              <a:spcPct val="90000"/>
            </a:lnSpc>
            <a:spcBef>
              <a:spcPct val="0"/>
            </a:spcBef>
            <a:spcAft>
              <a:spcPct val="15000"/>
            </a:spcAft>
            <a:buChar char="•"/>
          </a:pPr>
          <a:r>
            <a:rPr lang="en-US" sz="1400" kern="1200" dirty="0"/>
            <a:t>Any pre-appointment instructions — like taking their temperature, take blood pressure, have medications ready for review. </a:t>
          </a:r>
        </a:p>
      </dsp:txBody>
      <dsp:txXfrm>
        <a:off x="3310024" y="4335443"/>
        <a:ext cx="7589855" cy="1498773"/>
      </dsp:txXfrm>
    </dsp:sp>
    <dsp:sp modelId="{BD5E2911-D735-4CCE-BBD5-B655DF067081}">
      <dsp:nvSpPr>
        <dsp:cNvPr id="0" name=""/>
        <dsp:cNvSpPr/>
      </dsp:nvSpPr>
      <dsp:spPr>
        <a:xfrm>
          <a:off x="652035" y="4292424"/>
          <a:ext cx="2613962" cy="1562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Communicate Visit Expectations</a:t>
          </a:r>
        </a:p>
      </dsp:txBody>
      <dsp:txXfrm>
        <a:off x="728312" y="4368701"/>
        <a:ext cx="2461408" cy="1409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4F67E-4CC2-4DAD-A562-76A08ADF7262}">
      <dsp:nvSpPr>
        <dsp:cNvPr id="0" name=""/>
        <dsp:cNvSpPr/>
      </dsp:nvSpPr>
      <dsp:spPr>
        <a:xfrm>
          <a:off x="0" y="100432"/>
          <a:ext cx="6510144" cy="16204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 general, most telehealth visits are billed using the same HCPCS or CPT code as if the care were delivered in person, although there are exceptions. </a:t>
          </a:r>
        </a:p>
      </dsp:txBody>
      <dsp:txXfrm>
        <a:off x="79106" y="179538"/>
        <a:ext cx="6351932" cy="1462274"/>
      </dsp:txXfrm>
    </dsp:sp>
    <dsp:sp modelId="{505DD802-45D5-4E15-92B5-6DB2B6B6356A}">
      <dsp:nvSpPr>
        <dsp:cNvPr id="0" name=""/>
        <dsp:cNvSpPr/>
      </dsp:nvSpPr>
      <dsp:spPr>
        <a:xfrm>
          <a:off x="0" y="1787159"/>
          <a:ext cx="6510144" cy="16204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 addition, to indicate that the visit was conducted via telehealth, all payers require the use of a modifier, either GT or occasionally 95, and/or the use of place of service (POS) code, 02. </a:t>
          </a:r>
        </a:p>
      </dsp:txBody>
      <dsp:txXfrm>
        <a:off x="79106" y="1866265"/>
        <a:ext cx="6351932" cy="1462274"/>
      </dsp:txXfrm>
    </dsp:sp>
    <dsp:sp modelId="{ABF74EC3-EDFD-4FCD-BC51-2D17208A8E49}">
      <dsp:nvSpPr>
        <dsp:cNvPr id="0" name=""/>
        <dsp:cNvSpPr/>
      </dsp:nvSpPr>
      <dsp:spPr>
        <a:xfrm>
          <a:off x="0" y="3473885"/>
          <a:ext cx="6510144" cy="16204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Each payer is different. To have claims accepted, the appropriate modifier or code must be used for each payer.</a:t>
          </a:r>
        </a:p>
      </dsp:txBody>
      <dsp:txXfrm>
        <a:off x="79106" y="3552991"/>
        <a:ext cx="6351932" cy="14622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03F3D-1F08-43BA-9082-8E5A9E5F1E34}" type="datetimeFigureOut">
              <a:rPr lang="en-US" smtClean="0"/>
              <a:t>7/8/2020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1C77E-0627-4EC5-A28C-DBE16E629485}" type="slidenum">
              <a:rPr lang="en-US" smtClean="0"/>
              <a:t>‹#›</a:t>
            </a:fld>
            <a:endParaRPr lang="en-US" dirty="0"/>
          </a:p>
        </p:txBody>
      </p:sp>
    </p:spTree>
    <p:extLst>
      <p:ext uri="{BB962C8B-B14F-4D97-AF65-F5344CB8AC3E}">
        <p14:creationId xmlns:p14="http://schemas.microsoft.com/office/powerpoint/2010/main" val="326825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HIPAA compliance, Product Types, Wireless support, Train patients, get them comfortable, Have a back up plan</a:t>
            </a:r>
          </a:p>
          <a:p>
            <a:r>
              <a:rPr lang="en-US" sz="1200" b="1" kern="1200" dirty="0">
                <a:solidFill>
                  <a:schemeClr val="tx1"/>
                </a:solidFill>
                <a:effectLst/>
                <a:latin typeface="+mn-lt"/>
                <a:ea typeface="+mn-ea"/>
                <a:cs typeface="+mn-cs"/>
              </a:rPr>
              <a:t>How do I find the right telehealth vendor for my practice?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have a number of options for telehealth delivery. The first step is to identify any technology that you already have access to. For example, your patient portal may have some types of telehealth functionality built in.</a:t>
            </a:r>
          </a:p>
          <a:p>
            <a:r>
              <a:rPr lang="en-US" sz="1200" kern="1200" dirty="0">
                <a:solidFill>
                  <a:schemeClr val="tx1"/>
                </a:solidFill>
                <a:effectLst/>
                <a:latin typeface="+mn-lt"/>
                <a:ea typeface="+mn-ea"/>
                <a:cs typeface="+mn-cs"/>
              </a:rPr>
              <a:t>Once you’ve identified what you already have, here are some questions to assist in researching additional options:</a:t>
            </a:r>
          </a:p>
          <a:p>
            <a:pPr lvl="0"/>
            <a:r>
              <a:rPr lang="en-US" sz="1200" kern="1200" dirty="0">
                <a:solidFill>
                  <a:schemeClr val="tx1"/>
                </a:solidFill>
                <a:effectLst/>
                <a:latin typeface="+mn-lt"/>
                <a:ea typeface="+mn-ea"/>
                <a:cs typeface="+mn-cs"/>
              </a:rPr>
              <a:t>How does the vendor protect personal health information?</a:t>
            </a:r>
          </a:p>
          <a:p>
            <a:pPr lvl="0"/>
            <a:r>
              <a:rPr lang="en-US" sz="1200" kern="1200" dirty="0">
                <a:solidFill>
                  <a:schemeClr val="tx1"/>
                </a:solidFill>
                <a:effectLst/>
                <a:latin typeface="+mn-lt"/>
                <a:ea typeface="+mn-ea"/>
                <a:cs typeface="+mn-cs"/>
              </a:rPr>
              <a:t>Is a contract required?</a:t>
            </a:r>
          </a:p>
          <a:p>
            <a:pPr lvl="0"/>
            <a:r>
              <a:rPr lang="en-US" sz="1200" kern="1200" dirty="0">
                <a:solidFill>
                  <a:schemeClr val="tx1"/>
                </a:solidFill>
                <a:effectLst/>
                <a:latin typeface="+mn-lt"/>
                <a:ea typeface="+mn-ea"/>
                <a:cs typeface="+mn-cs"/>
              </a:rPr>
              <a:t>Does it require any special equipment?</a:t>
            </a:r>
          </a:p>
          <a:p>
            <a:pPr lvl="0"/>
            <a:r>
              <a:rPr lang="en-US" sz="1200" kern="1200" dirty="0">
                <a:solidFill>
                  <a:schemeClr val="tx1"/>
                </a:solidFill>
                <a:effectLst/>
                <a:latin typeface="+mn-lt"/>
                <a:ea typeface="+mn-ea"/>
                <a:cs typeface="+mn-cs"/>
              </a:rPr>
              <a:t>Is there a waiting room feature?</a:t>
            </a:r>
          </a:p>
          <a:p>
            <a:pPr lvl="0"/>
            <a:r>
              <a:rPr lang="en-US" sz="1200" kern="1200" dirty="0">
                <a:solidFill>
                  <a:schemeClr val="tx1"/>
                </a:solidFill>
                <a:effectLst/>
                <a:latin typeface="+mn-lt"/>
                <a:ea typeface="+mn-ea"/>
                <a:cs typeface="+mn-cs"/>
              </a:rPr>
              <a:t>Can staff or patients schedule visits through the platform?</a:t>
            </a:r>
          </a:p>
          <a:p>
            <a:pPr lvl="0"/>
            <a:r>
              <a:rPr lang="en-US" sz="1200" kern="1200" dirty="0">
                <a:solidFill>
                  <a:schemeClr val="tx1"/>
                </a:solidFill>
                <a:effectLst/>
                <a:latin typeface="+mn-lt"/>
                <a:ea typeface="+mn-ea"/>
                <a:cs typeface="+mn-cs"/>
              </a:rPr>
              <a:t>Can patients provide consent to receive telehealth on the platform itself?</a:t>
            </a:r>
          </a:p>
          <a:p>
            <a:pPr lvl="0"/>
            <a:r>
              <a:rPr lang="en-US" sz="1200" kern="1200" dirty="0">
                <a:solidFill>
                  <a:schemeClr val="tx1"/>
                </a:solidFill>
                <a:effectLst/>
                <a:latin typeface="+mn-lt"/>
                <a:ea typeface="+mn-ea"/>
                <a:cs typeface="+mn-cs"/>
              </a:rPr>
              <a:t>Will your patients need to download an application to have a telehealth visit?</a:t>
            </a:r>
            <a:endParaRPr lang="en-US" dirty="0"/>
          </a:p>
          <a:p>
            <a:r>
              <a:rPr lang="en-US" dirty="0"/>
              <a:t>The federal Office of Civil right (OCR) has temporarily relaxed its standards during this national emergency to allow covered health care providers to use video technologies that do not fully comply with HIPAA rules.  More information in the following slides.  </a:t>
            </a:r>
          </a:p>
          <a:p>
            <a:r>
              <a:rPr lang="en-US" dirty="0"/>
              <a:t>Legal: Informed consent, Licensure, Medical Malpractice, HIPAA</a:t>
            </a:r>
          </a:p>
          <a:p>
            <a:r>
              <a:rPr lang="en-US" dirty="0"/>
              <a:t>Workflow: How to schedule patients, what do we say on the phone, how to start the visit, what to do during the visit, how to conclude the visit, what do you document</a:t>
            </a:r>
          </a:p>
          <a:p>
            <a:r>
              <a:rPr lang="en-US" dirty="0"/>
              <a:t>Reimbursement: this is complex and not necessarily consistent across payors. I will break down Medicare in the slides that follow. Medicaid- we only take one plan in our clinic and had to reach out directly. Private payors- reach out to each individually.  Most states have passed telehealth parity legislation to mandate that payers cover a telehealth for services that were previously delivered in person.   Payment parity (getting reimbursed the same as in-person care) may vary among private payers.  Billing and coding for telehealth will be discussed in slides that follow.  </a:t>
            </a:r>
          </a:p>
        </p:txBody>
      </p:sp>
      <p:sp>
        <p:nvSpPr>
          <p:cNvPr id="4" name="Slide Number Placeholder 3"/>
          <p:cNvSpPr>
            <a:spLocks noGrp="1"/>
          </p:cNvSpPr>
          <p:nvPr>
            <p:ph type="sldNum" sz="quarter" idx="5"/>
          </p:nvPr>
        </p:nvSpPr>
        <p:spPr/>
        <p:txBody>
          <a:bodyPr/>
          <a:lstStyle/>
          <a:p>
            <a:fld id="{30C1C77E-0627-4EC5-A28C-DBE16E629485}" type="slidenum">
              <a:rPr lang="en-US" smtClean="0"/>
              <a:t>5</a:t>
            </a:fld>
            <a:endParaRPr lang="en-US" dirty="0"/>
          </a:p>
        </p:txBody>
      </p:sp>
    </p:spTree>
    <p:extLst>
      <p:ext uri="{BB962C8B-B14F-4D97-AF65-F5344CB8AC3E}">
        <p14:creationId xmlns:p14="http://schemas.microsoft.com/office/powerpoint/2010/main" val="179059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where “mixed” refers to encounters that may be entirely video-based or a combination of video and in-person, telephone, email, or text, but not documented.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data paint a powerful picture of how rapidly health systems have transitioned to new delivery models for nonemergent medical practice visits and the survey results provide important insights for meeting patient needs as care models evolve.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Based on the data, patients are overwhelmingly positive about their virtual interactions with their care providers, even when technical issues posed challenges, as indicated by the lower scores for technology-related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15</a:t>
            </a:fld>
            <a:endParaRPr lang="en-US" dirty="0"/>
          </a:p>
        </p:txBody>
      </p:sp>
    </p:spTree>
    <p:extLst>
      <p:ext uri="{BB962C8B-B14F-4D97-AF65-F5344CB8AC3E}">
        <p14:creationId xmlns:p14="http://schemas.microsoft.com/office/powerpoint/2010/main" val="281193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See the whole family at once, send in other consultant. </a:t>
            </a:r>
          </a:p>
        </p:txBody>
      </p:sp>
      <p:sp>
        <p:nvSpPr>
          <p:cNvPr id="4" name="Slide Number Placeholder 3"/>
          <p:cNvSpPr>
            <a:spLocks noGrp="1"/>
          </p:cNvSpPr>
          <p:nvPr>
            <p:ph type="sldNum" sz="quarter" idx="5"/>
          </p:nvPr>
        </p:nvSpPr>
        <p:spPr/>
        <p:txBody>
          <a:bodyPr/>
          <a:lstStyle/>
          <a:p>
            <a:fld id="{30C1C77E-0627-4EC5-A28C-DBE16E629485}" type="slidenum">
              <a:rPr lang="en-US" smtClean="0"/>
              <a:t>16</a:t>
            </a:fld>
            <a:endParaRPr lang="en-US" dirty="0"/>
          </a:p>
        </p:txBody>
      </p:sp>
    </p:spTree>
    <p:extLst>
      <p:ext uri="{BB962C8B-B14F-4D97-AF65-F5344CB8AC3E}">
        <p14:creationId xmlns:p14="http://schemas.microsoft.com/office/powerpoint/2010/main" val="220151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telephone call visit. </a:t>
            </a:r>
            <a:r>
              <a:rPr lang="en-US" sz="1200" b="1" dirty="0">
                <a:solidFill>
                  <a:srgbClr val="000000"/>
                </a:solidFill>
              </a:rPr>
              <a:t>KEY TAKEAWAYS:</a:t>
            </a:r>
            <a:endParaRPr lang="en-US" sz="1200" dirty="0">
              <a:solidFill>
                <a:srgbClr val="000000"/>
              </a:solidFill>
            </a:endParaRPr>
          </a:p>
          <a:p>
            <a:pPr lvl="0"/>
            <a:r>
              <a:rPr lang="en-US" sz="1200" b="1" i="1" dirty="0">
                <a:solidFill>
                  <a:srgbClr val="000000"/>
                </a:solidFill>
              </a:rPr>
              <a:t>Effective for services starting March 6, 2020 and for the duration of the COVID-19 Public Health Emergency, Medicare will make payment for Medicare telehealth services furnished to patients in broader circumstances.</a:t>
            </a:r>
            <a:endParaRPr lang="en-US" sz="1200" dirty="0">
              <a:solidFill>
                <a:srgbClr val="000000"/>
              </a:solidFill>
            </a:endParaRPr>
          </a:p>
          <a:p>
            <a:pPr lvl="0"/>
            <a:r>
              <a:rPr lang="en-US" sz="1200" b="1" i="1" dirty="0">
                <a:solidFill>
                  <a:srgbClr val="000000"/>
                </a:solidFill>
              </a:rPr>
              <a:t>These visits are considered the same as in-person visits and are paid at the same rate as regular, in-person visits.</a:t>
            </a:r>
            <a:endParaRPr lang="en-US" sz="1200" dirty="0">
              <a:solidFill>
                <a:srgbClr val="000000"/>
              </a:solidFill>
            </a:endParaRPr>
          </a:p>
          <a:p>
            <a:pPr lvl="0"/>
            <a:r>
              <a:rPr lang="en-US" sz="1200" b="1" i="1" dirty="0">
                <a:solidFill>
                  <a:srgbClr val="000000"/>
                </a:solidFill>
              </a:rPr>
              <a:t>While they must generally travel to or be located in certain types of originating sites such as a physician’s office, skilled nursing facility or hospital for the visit, effective for services starting March 6, 2020 and for the duration of the COVID-19 Public Health Emergency, Medicare will make payment for Medicare telehealth services furnished to beneficiaries in any healthcare facility and in their home.</a:t>
            </a: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17</a:t>
            </a:fld>
            <a:endParaRPr lang="en-US" dirty="0"/>
          </a:p>
        </p:txBody>
      </p:sp>
    </p:spTree>
    <p:extLst>
      <p:ext uri="{BB962C8B-B14F-4D97-AF65-F5344CB8AC3E}">
        <p14:creationId xmlns:p14="http://schemas.microsoft.com/office/powerpoint/2010/main" val="126493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FFFFF"/>
                </a:solidFill>
              </a:rPr>
              <a:t>Virtual check-ins can be conducted with a broader range of communication methods, unlike Medicare telehealth visits, which require audio and visual capabilities for real-time communication.</a:t>
            </a:r>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18</a:t>
            </a:fld>
            <a:endParaRPr lang="en-US" dirty="0"/>
          </a:p>
        </p:txBody>
      </p:sp>
    </p:spTree>
    <p:extLst>
      <p:ext uri="{BB962C8B-B14F-4D97-AF65-F5344CB8AC3E}">
        <p14:creationId xmlns:p14="http://schemas.microsoft.com/office/powerpoint/2010/main" val="177810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KEY TAKEAWAYS:</a:t>
            </a:r>
            <a:endParaRPr lang="en-US" sz="1200" dirty="0"/>
          </a:p>
          <a:p>
            <a:pPr lvl="0"/>
            <a:r>
              <a:rPr lang="en-US" sz="1200" b="1" i="1" dirty="0"/>
              <a:t>These services can only be reported when the billing practice has an established relationship with the patient. </a:t>
            </a:r>
            <a:endParaRPr lang="en-US" sz="1200" dirty="0"/>
          </a:p>
          <a:p>
            <a:pPr lvl="0"/>
            <a:r>
              <a:rPr lang="en-US" sz="1200" b="1" i="1" dirty="0"/>
              <a:t>This is not limited to only rural settings. There are no geographic or location restrictions for these visits.</a:t>
            </a:r>
            <a:endParaRPr lang="en-US" sz="1200" dirty="0"/>
          </a:p>
          <a:p>
            <a:pPr lvl="0"/>
            <a:r>
              <a:rPr lang="en-US" sz="1200" b="1" i="1" dirty="0"/>
              <a:t>Patients communicate with their doctors without going to the doctor’s office by using online patient portals.</a:t>
            </a:r>
            <a:endParaRPr lang="en-US" sz="1200" dirty="0"/>
          </a:p>
          <a:p>
            <a:pPr lvl="0"/>
            <a:r>
              <a:rPr lang="en-US" sz="1200" b="1" i="1" dirty="0"/>
              <a:t>Individual services need to be initiated by the patient; however, practitioners may educate beneficiaries on the availability of the service prior to patient initiation. </a:t>
            </a:r>
            <a:endParaRPr lang="en-US" sz="1200" dirty="0"/>
          </a:p>
          <a:p>
            <a:pPr lvl="0"/>
            <a:r>
              <a:rPr lang="en-US" sz="1200" b="1" i="1" dirty="0"/>
              <a:t>The services may be billed using CPT codes 99421-99423 and HCPCS codes G2061-G206, as applicable.</a:t>
            </a:r>
            <a:endParaRPr lang="en-US" sz="1200" dirty="0"/>
          </a:p>
          <a:p>
            <a:pPr lvl="0"/>
            <a:r>
              <a:rPr lang="en-US" sz="1200" b="1" i="1" dirty="0"/>
              <a:t>The Medicare coinsurance and deductible would generally apply to these services.</a:t>
            </a:r>
            <a:endParaRPr lang="en-US" sz="1200" dirty="0"/>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19</a:t>
            </a:fld>
            <a:endParaRPr lang="en-US" dirty="0"/>
          </a:p>
        </p:txBody>
      </p:sp>
    </p:spTree>
    <p:extLst>
      <p:ext uri="{BB962C8B-B14F-4D97-AF65-F5344CB8AC3E}">
        <p14:creationId xmlns:p14="http://schemas.microsoft.com/office/powerpoint/2010/main" val="79330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researching HIPAA compliance, billing and coding, documentation requirements, internet connections, provider and staff equipment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Customer service and synchronous appointment etiquette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Call volume never changed: </a:t>
            </a:r>
          </a:p>
          <a:p>
            <a:pPr marL="342900" indent="-228600">
              <a:lnSpc>
                <a:spcPct val="90000"/>
              </a:lnSpc>
              <a:spcAft>
                <a:spcPts val="600"/>
              </a:spcAft>
              <a:buFont typeface="Arial,Sans-Serif"/>
              <a:buChar char="•"/>
              <a:defRPr/>
            </a:pPr>
            <a:r>
              <a:rPr lang="en-US" dirty="0"/>
              <a:t>Rapid Transition to Telehealth via WebEX in 2 weeks!</a:t>
            </a:r>
            <a:endParaRPr lang="en-US" dirty="0">
              <a:cs typeface="Calibri"/>
            </a:endParaRPr>
          </a:p>
          <a:p>
            <a:pPr marL="342900" indent="-228600">
              <a:lnSpc>
                <a:spcPct val="90000"/>
              </a:lnSpc>
              <a:spcAft>
                <a:spcPts val="600"/>
              </a:spcAft>
              <a:buFont typeface="Arial,Sans-Serif"/>
              <a:buChar char="•"/>
              <a:defRPr/>
            </a:pPr>
            <a:r>
              <a:rPr lang="en-US" dirty="0"/>
              <a:t>Mixed in-person and telehealth schedules.</a:t>
            </a:r>
            <a:endParaRPr lang="en-US" dirty="0">
              <a:cs typeface="Calibri"/>
            </a:endParaRPr>
          </a:p>
          <a:p>
            <a:pPr marL="342900" indent="-228600">
              <a:lnSpc>
                <a:spcPct val="90000"/>
              </a:lnSpc>
              <a:spcAft>
                <a:spcPts val="600"/>
              </a:spcAft>
              <a:buFont typeface="Arial,Sans-Serif"/>
              <a:buChar char="•"/>
              <a:defRPr/>
            </a:pPr>
            <a:r>
              <a:rPr lang="en-US" dirty="0"/>
              <a:t>Front desk scheduling appointments and onboarding of patients to platform.</a:t>
            </a:r>
            <a:endParaRPr lang="en-US" dirty="0">
              <a:cs typeface="Calibri"/>
            </a:endParaRPr>
          </a:p>
          <a:p>
            <a:pPr marL="342900" indent="-228600">
              <a:lnSpc>
                <a:spcPct val="90000"/>
              </a:lnSpc>
              <a:spcAft>
                <a:spcPts val="600"/>
              </a:spcAft>
              <a:buFont typeface="Arial,Sans-Serif"/>
              <a:buChar char="•"/>
              <a:defRPr/>
            </a:pPr>
            <a:r>
              <a:rPr lang="en-US" dirty="0"/>
              <a:t>Providers using telehealth as “triage”. </a:t>
            </a:r>
            <a:endParaRPr lang="en-US" dirty="0">
              <a:cs typeface="Calibri"/>
            </a:endParaRPr>
          </a:p>
          <a:p>
            <a:pPr marL="800100" lvl="1" indent="-228600">
              <a:lnSpc>
                <a:spcPct val="90000"/>
              </a:lnSpc>
              <a:spcAft>
                <a:spcPts val="600"/>
              </a:spcAft>
              <a:buFont typeface="Arial,Sans-Serif"/>
              <a:buChar char="•"/>
              <a:defRPr/>
            </a:pPr>
            <a:r>
              <a:rPr lang="en-US" dirty="0"/>
              <a:t>All patients to Telehealth unless determined by provider.  </a:t>
            </a:r>
            <a:endParaRPr lang="en-US" dirty="0">
              <a:cs typeface="Calibri"/>
            </a:endParaRPr>
          </a:p>
          <a:p>
            <a:pPr marL="342900" indent="-228600">
              <a:lnSpc>
                <a:spcPct val="90000"/>
              </a:lnSpc>
              <a:spcAft>
                <a:spcPts val="600"/>
              </a:spcAft>
              <a:buFont typeface="Arial,Sans-Serif"/>
              <a:buChar char="•"/>
              <a:defRPr/>
            </a:pPr>
            <a:r>
              <a:rPr lang="en-US" dirty="0"/>
              <a:t>Clinical staff trained 2 weeks after the transition.</a:t>
            </a:r>
            <a:endParaRPr lang="en-US" dirty="0">
              <a:cs typeface="Calibri"/>
            </a:endParaRPr>
          </a:p>
          <a:p>
            <a:pPr marL="342900" indent="-228600">
              <a:lnSpc>
                <a:spcPct val="90000"/>
              </a:lnSpc>
              <a:spcAft>
                <a:spcPts val="600"/>
              </a:spcAft>
              <a:buFont typeface="Arial,Sans-Serif"/>
              <a:buChar char="•"/>
              <a:defRPr/>
            </a:pPr>
            <a:r>
              <a:rPr lang="en-US" dirty="0"/>
              <a:t>Retraction of blended schedule for providers. </a:t>
            </a:r>
            <a:endParaRPr lang="en-US" dirty="0">
              <a:cs typeface="Calibri"/>
            </a:endParaRPr>
          </a:p>
          <a:p>
            <a:pPr marL="342900" indent="-228600">
              <a:lnSpc>
                <a:spcPct val="90000"/>
              </a:lnSpc>
              <a:spcAft>
                <a:spcPts val="600"/>
              </a:spcAft>
              <a:buFont typeface="Arial,Sans-Serif"/>
              <a:buChar char="•"/>
              <a:defRPr/>
            </a:pPr>
            <a:r>
              <a:rPr lang="en-US" dirty="0"/>
              <a:t>Clinical staff “rooming patient” procedure for appointments.</a:t>
            </a:r>
            <a:endParaRPr lang="en-US" dirty="0">
              <a:cs typeface="Calibri"/>
            </a:endParaRPr>
          </a:p>
          <a:p>
            <a:pPr marL="342900" indent="-228600">
              <a:lnSpc>
                <a:spcPct val="90000"/>
              </a:lnSpc>
              <a:spcAft>
                <a:spcPts val="600"/>
              </a:spcAft>
              <a:buFont typeface="Arial,Sans-Serif"/>
              <a:buChar char="•"/>
              <a:defRPr/>
            </a:pPr>
            <a:r>
              <a:rPr lang="en-US" dirty="0"/>
              <a:t>Frequent workflow changes for scheduling department.</a:t>
            </a:r>
          </a:p>
          <a:p>
            <a:pPr marL="342900" indent="-228600">
              <a:lnSpc>
                <a:spcPct val="90000"/>
              </a:lnSpc>
              <a:spcAft>
                <a:spcPts val="600"/>
              </a:spcAft>
              <a:buFont typeface="Arial,Sans-Serif"/>
              <a:buChar char="•"/>
              <a:defRPr/>
            </a:pPr>
            <a:r>
              <a:rPr lang="en-US" dirty="0"/>
              <a:t>COVID-19 staff reduction by administration during implementation of work from home.</a:t>
            </a:r>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0C1C77E-0627-4EC5-A28C-DBE16E629485}" type="slidenum">
              <a:rPr lang="en-US" smtClean="0"/>
              <a:t>6</a:t>
            </a:fld>
            <a:endParaRPr lang="en-US" dirty="0"/>
          </a:p>
        </p:txBody>
      </p:sp>
    </p:spTree>
    <p:extLst>
      <p:ext uri="{BB962C8B-B14F-4D97-AF65-F5344CB8AC3E}">
        <p14:creationId xmlns:p14="http://schemas.microsoft.com/office/powerpoint/2010/main" val="172009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Synchronous</a:t>
            </a:r>
            <a:r>
              <a:rPr lang="en-US" sz="1200" kern="1200" dirty="0">
                <a:solidFill>
                  <a:schemeClr val="tx1"/>
                </a:solidFill>
                <a:effectLst/>
                <a:latin typeface="+mn-lt"/>
                <a:ea typeface="+mn-ea"/>
                <a:cs typeface="+mn-cs"/>
              </a:rPr>
              <a:t>: This includes real-time telephone or live audio-video interaction typically with a patient using a smartphone, tablet, or computer.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some cases, peripheral medical equipment (e.g., digital stethoscopes, otoscopes, ultrasounds) can be used by another HCP (e.g., nurse, medical assistant) physically with the patient, while the consulting medical provider conducts a remote evaluation.</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Asynchronous:</a:t>
            </a:r>
            <a:r>
              <a:rPr lang="en-US" sz="1200" kern="1200" dirty="0">
                <a:solidFill>
                  <a:schemeClr val="tx1"/>
                </a:solidFill>
                <a:effectLst/>
                <a:latin typeface="+mn-lt"/>
                <a:ea typeface="+mn-ea"/>
                <a:cs typeface="+mn-cs"/>
              </a:rPr>
              <a:t> This includes “store and forward” technology where messages, images, or data are collected at one point in time and interpreted or responded to later. Patient portals can facilitate this type of communication between provider and patient through secure messaging.</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Remote patient monitoring:</a:t>
            </a:r>
            <a:r>
              <a:rPr lang="en-US" sz="1200" kern="1200" dirty="0">
                <a:solidFill>
                  <a:schemeClr val="tx1"/>
                </a:solidFill>
                <a:effectLst/>
                <a:latin typeface="+mn-lt"/>
                <a:ea typeface="+mn-ea"/>
                <a:cs typeface="+mn-cs"/>
              </a:rPr>
              <a:t> This allows direct transmission of a patient’s clinical measurements from a distance (may or may not be in real time) to their healthcare provider.</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7</a:t>
            </a:fld>
            <a:endParaRPr lang="en-US" dirty="0"/>
          </a:p>
        </p:txBody>
      </p:sp>
    </p:spTree>
    <p:extLst>
      <p:ext uri="{BB962C8B-B14F-4D97-AF65-F5344CB8AC3E}">
        <p14:creationId xmlns:p14="http://schemas.microsoft.com/office/powerpoint/2010/main" val="119503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C1C77E-0627-4EC5-A28C-DBE16E629485}" type="slidenum">
              <a:rPr lang="en-US" smtClean="0"/>
              <a:t>8</a:t>
            </a:fld>
            <a:endParaRPr lang="en-US" dirty="0"/>
          </a:p>
        </p:txBody>
      </p:sp>
    </p:spTree>
    <p:extLst>
      <p:ext uri="{BB962C8B-B14F-4D97-AF65-F5344CB8AC3E}">
        <p14:creationId xmlns:p14="http://schemas.microsoft.com/office/powerpoint/2010/main" val="412226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transition to telehealth platforms is an adjustment for patients as well as health care providers. By preparing your patients for this new experience, you help ensure their comfort and maintain quality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Patients are likely to have a lot of questions about what to expect from a telehealth visit. Here are some key things you can cover to help them feel at ease.</a:t>
            </a:r>
          </a:p>
          <a:p>
            <a:r>
              <a:rPr lang="en-US" dirty="0"/>
              <a:t>Prior to seeing patients via telehealth, think through the process. </a:t>
            </a:r>
          </a:p>
          <a:p>
            <a:r>
              <a:rPr lang="en-US" dirty="0"/>
              <a:t>Who is responsible for scheduling and sending a link to the patient? </a:t>
            </a:r>
          </a:p>
          <a:p>
            <a:r>
              <a:rPr lang="en-US" dirty="0"/>
              <a:t>Will the patient connect directly with the health care provider or will an MA or front office staff greet the patient first? </a:t>
            </a:r>
          </a:p>
          <a:p>
            <a:r>
              <a:rPr lang="en-US" dirty="0"/>
              <a:t>There is no right or wrong way to do this, but it is good to have a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10</a:t>
            </a:fld>
            <a:endParaRPr lang="en-US" dirty="0"/>
          </a:p>
        </p:txBody>
      </p:sp>
    </p:spTree>
    <p:extLst>
      <p:ext uri="{BB962C8B-B14F-4D97-AF65-F5344CB8AC3E}">
        <p14:creationId xmlns:p14="http://schemas.microsoft.com/office/powerpoint/2010/main" val="294729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solidFill>
                  <a:schemeClr val="accent5">
                    <a:lumMod val="50000"/>
                  </a:schemeClr>
                </a:solidFill>
              </a:rPr>
              <a:t>THINK through the visit process start to finish- PRACTICE A FEW TIMES!!</a:t>
            </a:r>
          </a:p>
          <a:p>
            <a:pPr lvl="1"/>
            <a:r>
              <a:rPr lang="en-US" sz="1400" i="1" dirty="0">
                <a:solidFill>
                  <a:schemeClr val="accent5">
                    <a:lumMod val="50000"/>
                  </a:schemeClr>
                </a:solidFill>
              </a:rPr>
              <a:t>Have a co-worker role play as the patient, then walk through a full visit. </a:t>
            </a:r>
          </a:p>
          <a:p>
            <a:pPr lvl="1"/>
            <a:r>
              <a:rPr lang="en-US" sz="1400" i="1" dirty="0">
                <a:solidFill>
                  <a:schemeClr val="accent5">
                    <a:lumMod val="50000"/>
                  </a:schemeClr>
                </a:solidFill>
              </a:rPr>
              <a:t>Continuously evaluate and adjust the workflow as needed</a:t>
            </a:r>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11</a:t>
            </a:fld>
            <a:endParaRPr lang="en-US" dirty="0"/>
          </a:p>
        </p:txBody>
      </p:sp>
    </p:spTree>
    <p:extLst>
      <p:ext uri="{BB962C8B-B14F-4D97-AF65-F5344CB8AC3E}">
        <p14:creationId xmlns:p14="http://schemas.microsoft.com/office/powerpoint/2010/main" val="104062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practice does a verbal consent that includes: Patient initiated telehealth services and offered consent for telehealth in lieu of in-person office visit.  Verbal acknowledgement that the telehealth visit will be sent to health care insurance carrier.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Sometimes laws are written in such a way that can be interpreted to mean a healthcare professional must obtain informed consent each time telehealth is used, while other laws only require informed consent for the first telehealth visit in a series of visits for the same condition. </a:t>
            </a:r>
          </a:p>
          <a:p>
            <a:endParaRPr lang="en-US" dirty="0"/>
          </a:p>
        </p:txBody>
      </p:sp>
      <p:sp>
        <p:nvSpPr>
          <p:cNvPr id="4" name="Slide Number Placeholder 3"/>
          <p:cNvSpPr>
            <a:spLocks noGrp="1"/>
          </p:cNvSpPr>
          <p:nvPr>
            <p:ph type="sldNum" sz="quarter" idx="5"/>
          </p:nvPr>
        </p:nvSpPr>
        <p:spPr/>
        <p:txBody>
          <a:bodyPr/>
          <a:lstStyle/>
          <a:p>
            <a:fld id="{30C1C77E-0627-4EC5-A28C-DBE16E629485}" type="slidenum">
              <a:rPr lang="en-US" smtClean="0"/>
              <a:t>12</a:t>
            </a:fld>
            <a:endParaRPr lang="en-US" dirty="0"/>
          </a:p>
        </p:txBody>
      </p:sp>
    </p:spTree>
    <p:extLst>
      <p:ext uri="{BB962C8B-B14F-4D97-AF65-F5344CB8AC3E}">
        <p14:creationId xmlns:p14="http://schemas.microsoft.com/office/powerpoint/2010/main" val="340466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the split screen or 2 computer monitor system</a:t>
            </a:r>
          </a:p>
        </p:txBody>
      </p:sp>
      <p:sp>
        <p:nvSpPr>
          <p:cNvPr id="4" name="Slide Number Placeholder 3"/>
          <p:cNvSpPr>
            <a:spLocks noGrp="1"/>
          </p:cNvSpPr>
          <p:nvPr>
            <p:ph type="sldNum" sz="quarter" idx="5"/>
          </p:nvPr>
        </p:nvSpPr>
        <p:spPr/>
        <p:txBody>
          <a:bodyPr/>
          <a:lstStyle/>
          <a:p>
            <a:fld id="{30C1C77E-0627-4EC5-A28C-DBE16E629485}" type="slidenum">
              <a:rPr lang="en-US" smtClean="0"/>
              <a:t>13</a:t>
            </a:fld>
            <a:endParaRPr lang="en-US" dirty="0"/>
          </a:p>
        </p:txBody>
      </p:sp>
    </p:spTree>
    <p:extLst>
      <p:ext uri="{BB962C8B-B14F-4D97-AF65-F5344CB8AC3E}">
        <p14:creationId xmlns:p14="http://schemas.microsoft.com/office/powerpoint/2010/main" val="339369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 pants</a:t>
            </a:r>
          </a:p>
          <a:p>
            <a:r>
              <a:rPr lang="en-US" dirty="0"/>
              <a:t>Share screen with patients</a:t>
            </a:r>
          </a:p>
          <a:p>
            <a:r>
              <a:rPr lang="en-US" dirty="0"/>
              <a:t>Messaging system</a:t>
            </a:r>
          </a:p>
        </p:txBody>
      </p:sp>
      <p:sp>
        <p:nvSpPr>
          <p:cNvPr id="4" name="Slide Number Placeholder 3"/>
          <p:cNvSpPr>
            <a:spLocks noGrp="1"/>
          </p:cNvSpPr>
          <p:nvPr>
            <p:ph type="sldNum" sz="quarter" idx="5"/>
          </p:nvPr>
        </p:nvSpPr>
        <p:spPr/>
        <p:txBody>
          <a:bodyPr/>
          <a:lstStyle/>
          <a:p>
            <a:fld id="{30C1C77E-0627-4EC5-A28C-DBE16E629485}" type="slidenum">
              <a:rPr lang="en-US" smtClean="0"/>
              <a:t>14</a:t>
            </a:fld>
            <a:endParaRPr lang="en-US" dirty="0"/>
          </a:p>
        </p:txBody>
      </p:sp>
    </p:spTree>
    <p:extLst>
      <p:ext uri="{BB962C8B-B14F-4D97-AF65-F5344CB8AC3E}">
        <p14:creationId xmlns:p14="http://schemas.microsoft.com/office/powerpoint/2010/main" val="106352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4E21-A2F5-4E5D-B6A4-3D7F0A9B1D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DD4D94-5554-4FCC-A8A9-16AFDE942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472662-52B1-4093-87A2-7128967A8544}"/>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5" name="Footer Placeholder 4">
            <a:extLst>
              <a:ext uri="{FF2B5EF4-FFF2-40B4-BE49-F238E27FC236}">
                <a16:creationId xmlns:a16="http://schemas.microsoft.com/office/drawing/2014/main" id="{80FBE596-9B99-4BE3-9714-116292DCFC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1C0234-E90E-4F74-9E4B-31CAC7E350B2}"/>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13765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CCF-7A17-4CDE-81B2-CA1C01FEEB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797B9-E5BA-4BC9-A2EB-08A62FDCE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D370E-E84A-4898-AB3A-747FA9D0EE69}"/>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5" name="Footer Placeholder 4">
            <a:extLst>
              <a:ext uri="{FF2B5EF4-FFF2-40B4-BE49-F238E27FC236}">
                <a16:creationId xmlns:a16="http://schemas.microsoft.com/office/drawing/2014/main" id="{D6131966-5C9A-47BE-82C7-D0C3FF2D56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9A6D64-66BD-4841-995C-4D6D565065C0}"/>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291391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337CC-B1F3-4157-9A06-18E3A26BC1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BAA913-2528-466D-8B24-438C62D7E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FD9CF-80C9-43D8-B5B4-98DECCF635DC}"/>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5" name="Footer Placeholder 4">
            <a:extLst>
              <a:ext uri="{FF2B5EF4-FFF2-40B4-BE49-F238E27FC236}">
                <a16:creationId xmlns:a16="http://schemas.microsoft.com/office/drawing/2014/main" id="{9FDCCCE7-C235-4DF1-B393-C6D81B0C96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269223-CD4B-42D8-9C53-BBD4180471A8}"/>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404331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2E56-EBC5-4609-8C5F-8D7B38903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5E2AE-E652-4048-A638-08C3B694FF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C3BB8-1DD9-439F-874B-1B528A8D7323}"/>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5" name="Footer Placeholder 4">
            <a:extLst>
              <a:ext uri="{FF2B5EF4-FFF2-40B4-BE49-F238E27FC236}">
                <a16:creationId xmlns:a16="http://schemas.microsoft.com/office/drawing/2014/main" id="{75D09DA7-B02F-4222-B64A-799782FFF9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281BC1-48FD-470C-9752-931205FE7FA7}"/>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8979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2CC2-C094-4FFD-BAD3-FC9A72CC2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B17CDE-CC55-4589-B602-FCEEEA7EE5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512D42-DCB7-47DD-884D-E96D165097F2}"/>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5" name="Footer Placeholder 4">
            <a:extLst>
              <a:ext uri="{FF2B5EF4-FFF2-40B4-BE49-F238E27FC236}">
                <a16:creationId xmlns:a16="http://schemas.microsoft.com/office/drawing/2014/main" id="{EF12B5BF-F1D5-48D6-8F2C-C62456200A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BBF1D5-FBE4-4F05-A6F0-6D8052A8A932}"/>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115857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08E3-EB93-4FFA-BEE6-23B9ACD8B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21042-2182-4174-AE24-528596AE9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B89A2-D382-4654-B114-02298285A3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37ADD4-E71F-485C-AE5C-64ACD8C68F30}"/>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6" name="Footer Placeholder 5">
            <a:extLst>
              <a:ext uri="{FF2B5EF4-FFF2-40B4-BE49-F238E27FC236}">
                <a16:creationId xmlns:a16="http://schemas.microsoft.com/office/drawing/2014/main" id="{3BFAFC77-4035-4BF6-9CC1-02B4C31925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F9A5EA-F141-42CD-9F3C-20C49BABD037}"/>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14933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313F-D089-4267-89B1-7CFFCED36E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6A542E-E760-4991-A41E-1B0B0D1CB9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E89166-3C87-45D0-97A7-3C61C2DD2F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7A22E-6EA3-4E20-99FE-1E8B082B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1660C3-C7B0-4CDF-8055-D90AF6C353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799B9-D7BF-479B-9492-FD0774E643F7}"/>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8" name="Footer Placeholder 7">
            <a:extLst>
              <a:ext uri="{FF2B5EF4-FFF2-40B4-BE49-F238E27FC236}">
                <a16:creationId xmlns:a16="http://schemas.microsoft.com/office/drawing/2014/main" id="{FFEBD750-26E2-4E39-9CD4-A27EE5EA0E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38E270B-D1D8-4576-A7E2-4E3C0C821270}"/>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98227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96B6-E6FA-4BEB-BE2E-FB66A6E40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306CFF-054B-4500-ACBE-2B8915398388}"/>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4" name="Footer Placeholder 3">
            <a:extLst>
              <a:ext uri="{FF2B5EF4-FFF2-40B4-BE49-F238E27FC236}">
                <a16:creationId xmlns:a16="http://schemas.microsoft.com/office/drawing/2014/main" id="{9C52052B-95B0-468E-82A8-0C0DFAED95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FBB120-7D1F-4002-969D-ABF09C3D881B}"/>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177209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CA1CA-3CE5-48C3-BB6E-5E41123C86E8}"/>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3" name="Footer Placeholder 2">
            <a:extLst>
              <a:ext uri="{FF2B5EF4-FFF2-40B4-BE49-F238E27FC236}">
                <a16:creationId xmlns:a16="http://schemas.microsoft.com/office/drawing/2014/main" id="{3DC92FB2-E08E-4656-B55E-0D16502639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EAE5D0-15CE-479F-AC4A-8FDB4984B6D0}"/>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391530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DB8C-C291-42C0-B7C5-1135F187B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6374BA-80BC-4D11-9C07-31E7BF334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55F250-873E-4352-B577-9C1DE3E63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12C15-940D-4E3B-9F2E-D21D44D6C7A1}"/>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6" name="Footer Placeholder 5">
            <a:extLst>
              <a:ext uri="{FF2B5EF4-FFF2-40B4-BE49-F238E27FC236}">
                <a16:creationId xmlns:a16="http://schemas.microsoft.com/office/drawing/2014/main" id="{DC55361A-350A-43F0-9E21-EA33C81E7B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B52FC7-3250-4C5A-B83D-ABA81AFF6F3F}"/>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314570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65F4-71D2-4212-AF1F-65BB6A5E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05B76-96AA-4AB2-B09B-F99EA2BE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637B7E-CDB2-4BD1-97B4-C96FF04EE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DEA6B-F47D-4391-95C6-4F8D268A9D7B}"/>
              </a:ext>
            </a:extLst>
          </p:cNvPr>
          <p:cNvSpPr>
            <a:spLocks noGrp="1"/>
          </p:cNvSpPr>
          <p:nvPr>
            <p:ph type="dt" sz="half" idx="10"/>
          </p:nvPr>
        </p:nvSpPr>
        <p:spPr/>
        <p:txBody>
          <a:bodyPr/>
          <a:lstStyle/>
          <a:p>
            <a:fld id="{36C168CE-58F5-4A8F-85EE-B19E2BB93441}" type="datetimeFigureOut">
              <a:rPr lang="en-US" smtClean="0"/>
              <a:t>7/8/2020</a:t>
            </a:fld>
            <a:endParaRPr lang="en-US" dirty="0"/>
          </a:p>
        </p:txBody>
      </p:sp>
      <p:sp>
        <p:nvSpPr>
          <p:cNvPr id="6" name="Footer Placeholder 5">
            <a:extLst>
              <a:ext uri="{FF2B5EF4-FFF2-40B4-BE49-F238E27FC236}">
                <a16:creationId xmlns:a16="http://schemas.microsoft.com/office/drawing/2014/main" id="{97DB9481-319D-499E-AFEF-EACC2F38FC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5B4715-E136-42D3-92E9-673F088403CE}"/>
              </a:ext>
            </a:extLst>
          </p:cNvPr>
          <p:cNvSpPr>
            <a:spLocks noGrp="1"/>
          </p:cNvSpPr>
          <p:nvPr>
            <p:ph type="sldNum" sz="quarter" idx="12"/>
          </p:nvPr>
        </p:nvSpPr>
        <p:spPr/>
        <p:txBody>
          <a:bodyPr/>
          <a:lstStyle/>
          <a:p>
            <a:fld id="{DA5E27A7-68A5-4B56-9C62-79E9ECC98984}" type="slidenum">
              <a:rPr lang="en-US" smtClean="0"/>
              <a:t>‹#›</a:t>
            </a:fld>
            <a:endParaRPr lang="en-US" dirty="0"/>
          </a:p>
        </p:txBody>
      </p:sp>
    </p:spTree>
    <p:extLst>
      <p:ext uri="{BB962C8B-B14F-4D97-AF65-F5344CB8AC3E}">
        <p14:creationId xmlns:p14="http://schemas.microsoft.com/office/powerpoint/2010/main" val="24688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1A294-0659-473B-BFF1-726376425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670965-C38B-47B2-8F0E-63E569EFD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FCF6A-1F06-4C2F-BDF0-1784B8537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168CE-58F5-4A8F-85EE-B19E2BB93441}" type="datetimeFigureOut">
              <a:rPr lang="en-US" smtClean="0"/>
              <a:t>7/8/2020</a:t>
            </a:fld>
            <a:endParaRPr lang="en-US" dirty="0"/>
          </a:p>
        </p:txBody>
      </p:sp>
      <p:sp>
        <p:nvSpPr>
          <p:cNvPr id="5" name="Footer Placeholder 4">
            <a:extLst>
              <a:ext uri="{FF2B5EF4-FFF2-40B4-BE49-F238E27FC236}">
                <a16:creationId xmlns:a16="http://schemas.microsoft.com/office/drawing/2014/main" id="{57815014-23C4-4B4E-8507-35B8C9C25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06197A-35E7-4238-AE0B-CAA423A33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E27A7-68A5-4B56-9C62-79E9ECC98984}" type="slidenum">
              <a:rPr lang="en-US" smtClean="0"/>
              <a:t>‹#›</a:t>
            </a:fld>
            <a:endParaRPr lang="en-US" dirty="0"/>
          </a:p>
        </p:txBody>
      </p:sp>
    </p:spTree>
    <p:extLst>
      <p:ext uri="{BB962C8B-B14F-4D97-AF65-F5344CB8AC3E}">
        <p14:creationId xmlns:p14="http://schemas.microsoft.com/office/powerpoint/2010/main" val="48971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hccinstitute.org/hccintelligence-update-covid-19-telehealth-billing-requirem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ponline.org/practice-resources/covid-19-practice-management-resources/telehealth-coding-and-billing-during-covid-19"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matrc.org/wp-content/uploads/2020/04/Press-Ganey-Telemedicine_-1.pdf?9b3fb7&amp;9b3fb7" TargetMode="External"/><Relationship Id="rId13" Type="http://schemas.openxmlformats.org/officeDocument/2006/relationships/hyperlink" Target="https://www.cms.gov/files/document/covid-19-physicians-and-practitioners.pdf" TargetMode="External"/><Relationship Id="rId3" Type="http://schemas.openxmlformats.org/officeDocument/2006/relationships/hyperlink" Target="http://telehealthtechnology.org/" TargetMode="External"/><Relationship Id="rId7" Type="http://schemas.openxmlformats.org/officeDocument/2006/relationships/hyperlink" Target="https://www.cms.gov/newsroom/fact-sheets/medicare-telemedicine-health-care-provider-fact-sheet" TargetMode="External"/><Relationship Id="rId12" Type="http://schemas.openxmlformats.org/officeDocument/2006/relationships/hyperlink" Target="https://www.cms.gov/Outreach-and-Education/Medicare-Learning-Network-MLN/MLNProducts/Downloads/Telehealth-Services-Text-Only.pdf" TargetMode="External"/><Relationship Id="rId2" Type="http://schemas.openxmlformats.org/officeDocument/2006/relationships/hyperlink" Target="https://mhealthintelligence.com/topic/telehealth" TargetMode="External"/><Relationship Id="rId1" Type="http://schemas.openxmlformats.org/officeDocument/2006/relationships/slideLayout" Target="../slideLayouts/slideLayout2.xml"/><Relationship Id="rId6" Type="http://schemas.openxmlformats.org/officeDocument/2006/relationships/hyperlink" Target="https://www.cdc.gov/coronavirus/2019-ncov/hcp/telehealth.html" TargetMode="External"/><Relationship Id="rId11" Type="http://schemas.openxmlformats.org/officeDocument/2006/relationships/hyperlink" Target="https://www.cchpca.org/telehealth-policy/telehealth-and-medicare" TargetMode="External"/><Relationship Id="rId5" Type="http://schemas.openxmlformats.org/officeDocument/2006/relationships/hyperlink" Target="https://www.nrtrc.org/content/blog-post-files/Telehealth-Quick-Start-Guide.pdf" TargetMode="External"/><Relationship Id="rId10" Type="http://schemas.openxmlformats.org/officeDocument/2006/relationships/hyperlink" Target="https://www.fsmb.org/advocacy/covid-19/" TargetMode="External"/><Relationship Id="rId4" Type="http://schemas.openxmlformats.org/officeDocument/2006/relationships/hyperlink" Target="https://www.azdhs.gov/preparedness/epidemiology-disease-control/infectious-disease-epidemiology/covid-19/dashboards/index.php" TargetMode="External"/><Relationship Id="rId9" Type="http://schemas.openxmlformats.org/officeDocument/2006/relationships/hyperlink" Target="https://southwesttrc.org/resources/form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telehealthtechnology.org/toolkits/" TargetMode="External"/><Relationship Id="rId7" Type="http://schemas.openxmlformats.org/officeDocument/2006/relationships/hyperlink" Target="https://www.cms.gov/Outreach-and-Education/Medicare-Learning-Network-MLN/MLNProducts/Downloads/Telehealth-Services-Text-Only.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chpca.org/telehealth-policy/telehealth-and-medicare" TargetMode="External"/><Relationship Id="rId5" Type="http://schemas.openxmlformats.org/officeDocument/2006/relationships/hyperlink" Target="https://www.fsmb.org/advocacy/covid-19/" TargetMode="External"/><Relationship Id="rId4" Type="http://schemas.openxmlformats.org/officeDocument/2006/relationships/hyperlink" Target="https://southwesttrc.org/resources/for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hipaa/for-professionals/special-topics/emergency-preparedness/notification-enforcement-discretion-telehealth/index.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05F12-4EFC-4F40-B6BD-2A6ABEA07619}"/>
              </a:ext>
            </a:extLst>
          </p:cNvPr>
          <p:cNvSpPr>
            <a:spLocks noGrp="1"/>
          </p:cNvSpPr>
          <p:nvPr>
            <p:ph type="ctrTitle"/>
          </p:nvPr>
        </p:nvSpPr>
        <p:spPr>
          <a:xfrm>
            <a:off x="908454" y="1360481"/>
            <a:ext cx="4605340" cy="2387600"/>
          </a:xfrm>
        </p:spPr>
        <p:txBody>
          <a:bodyPr vert="horz" lIns="91440" tIns="45720" rIns="91440" bIns="45720" rtlCol="0">
            <a:normAutofit/>
          </a:bodyPr>
          <a:lstStyle/>
          <a:p>
            <a:pPr algn="l"/>
            <a:r>
              <a:rPr lang="en-US" sz="3900" dirty="0">
                <a:ln w="22225">
                  <a:solidFill>
                    <a:srgbClr val="FFFFFF"/>
                  </a:solidFill>
                </a:ln>
                <a:solidFill>
                  <a:schemeClr val="bg1"/>
                </a:solidFill>
              </a:rPr>
              <a:t>Telehealth</a:t>
            </a:r>
            <a:br>
              <a:rPr lang="en-US" sz="3900" dirty="0">
                <a:ln w="22225">
                  <a:solidFill>
                    <a:srgbClr val="FFFFFF"/>
                  </a:solidFill>
                </a:ln>
                <a:solidFill>
                  <a:schemeClr val="bg1"/>
                </a:solidFill>
              </a:rPr>
            </a:br>
            <a:r>
              <a:rPr lang="en-US" sz="3900" dirty="0">
                <a:ln w="22225">
                  <a:solidFill>
                    <a:srgbClr val="FFFFFF"/>
                  </a:solidFill>
                </a:ln>
                <a:solidFill>
                  <a:schemeClr val="bg1"/>
                </a:solidFill>
              </a:rPr>
              <a:t>Lessons Learned</a:t>
            </a:r>
            <a:br>
              <a:rPr lang="en-US" sz="3900" dirty="0">
                <a:ln w="22225">
                  <a:solidFill>
                    <a:srgbClr val="FFFFFF"/>
                  </a:solidFill>
                </a:ln>
                <a:solidFill>
                  <a:schemeClr val="bg1"/>
                </a:solidFill>
              </a:rPr>
            </a:br>
            <a:r>
              <a:rPr lang="en-US" sz="3900" dirty="0">
                <a:ln w="22225">
                  <a:solidFill>
                    <a:srgbClr val="FFFFFF"/>
                  </a:solidFill>
                </a:ln>
                <a:solidFill>
                  <a:schemeClr val="bg1"/>
                </a:solidFill>
              </a:rPr>
              <a:t>and </a:t>
            </a:r>
            <a:br>
              <a:rPr lang="en-US" sz="3900" dirty="0">
                <a:ln w="22225">
                  <a:solidFill>
                    <a:srgbClr val="FFFFFF"/>
                  </a:solidFill>
                </a:ln>
                <a:solidFill>
                  <a:schemeClr val="bg1"/>
                </a:solidFill>
              </a:rPr>
            </a:br>
            <a:r>
              <a:rPr lang="en-US" sz="3900" dirty="0">
                <a:ln w="22225">
                  <a:solidFill>
                    <a:srgbClr val="FFFFFF"/>
                  </a:solidFill>
                </a:ln>
                <a:solidFill>
                  <a:schemeClr val="bg1"/>
                </a:solidFill>
              </a:rPr>
              <a:t>Best Practices</a:t>
            </a:r>
          </a:p>
        </p:txBody>
      </p:sp>
      <p:sp>
        <p:nvSpPr>
          <p:cNvPr id="3" name="Subtitle 2">
            <a:extLst>
              <a:ext uri="{FF2B5EF4-FFF2-40B4-BE49-F238E27FC236}">
                <a16:creationId xmlns:a16="http://schemas.microsoft.com/office/drawing/2014/main" id="{7CD1976C-D15B-4D2F-A043-54D1ADB637D8}"/>
              </a:ext>
            </a:extLst>
          </p:cNvPr>
          <p:cNvSpPr>
            <a:spLocks noGrp="1"/>
          </p:cNvSpPr>
          <p:nvPr>
            <p:ph type="subTitle" idx="1"/>
          </p:nvPr>
        </p:nvSpPr>
        <p:spPr>
          <a:xfrm>
            <a:off x="908454" y="3840156"/>
            <a:ext cx="4892280" cy="1655762"/>
          </a:xfrm>
        </p:spPr>
        <p:txBody>
          <a:bodyPr vert="horz" lIns="91440" tIns="45720" rIns="91440" bIns="45720" rtlCol="0">
            <a:normAutofit/>
          </a:bodyPr>
          <a:lstStyle/>
          <a:p>
            <a:pPr indent="-228600" algn="l">
              <a:buFont typeface="Arial" panose="020B0604020202020204" pitchFamily="34" charset="0"/>
              <a:buChar char="•"/>
            </a:pPr>
            <a:r>
              <a:rPr lang="en-US" sz="1100" dirty="0">
                <a:solidFill>
                  <a:schemeClr val="bg1"/>
                </a:solidFill>
              </a:rPr>
              <a:t>Shannon C. Scott, DO, FACOFP</a:t>
            </a:r>
          </a:p>
          <a:p>
            <a:pPr indent="-228600" algn="l">
              <a:buFont typeface="Arial" panose="020B0604020202020204" pitchFamily="34" charset="0"/>
              <a:buChar char="•"/>
            </a:pPr>
            <a:r>
              <a:rPr lang="en-US" sz="1100" dirty="0">
                <a:solidFill>
                  <a:schemeClr val="bg1"/>
                </a:solidFill>
              </a:rPr>
              <a:t>Medical Director, Midwestern University Multispecialty Clinic, Glendale, AZ</a:t>
            </a:r>
          </a:p>
          <a:p>
            <a:pPr indent="-228600" algn="l">
              <a:buFont typeface="Arial" panose="020B0604020202020204" pitchFamily="34" charset="0"/>
              <a:buChar char="•"/>
            </a:pPr>
            <a:r>
              <a:rPr lang="en-US" sz="1100" dirty="0">
                <a:solidFill>
                  <a:schemeClr val="bg1"/>
                </a:solidFill>
              </a:rPr>
              <a:t>Clinical Professor and Assistant Dean, Arizona College of Osteopathic Medicine</a:t>
            </a:r>
          </a:p>
          <a:p>
            <a:pPr indent="-228600" algn="l">
              <a:buFont typeface="Arial" panose="020B0604020202020204" pitchFamily="34" charset="0"/>
              <a:buChar char="•"/>
            </a:pPr>
            <a:r>
              <a:rPr lang="en-US" sz="1100" dirty="0">
                <a:solidFill>
                  <a:schemeClr val="bg1"/>
                </a:solidFill>
              </a:rPr>
              <a:t>Board Certified, ABOFP and ABFM</a:t>
            </a:r>
          </a:p>
          <a:p>
            <a:pPr indent="-228600" algn="l">
              <a:buFont typeface="Arial" panose="020B0604020202020204" pitchFamily="34" charset="0"/>
              <a:buChar char="•"/>
            </a:pPr>
            <a:r>
              <a:rPr lang="en-US" sz="1100" dirty="0">
                <a:solidFill>
                  <a:schemeClr val="bg1"/>
                </a:solidFill>
              </a:rPr>
              <a:t>Health Policy Fellow, American Osteopathic Association</a:t>
            </a:r>
          </a:p>
        </p:txBody>
      </p:sp>
      <p:pic>
        <p:nvPicPr>
          <p:cNvPr id="4" name="Picture 3">
            <a:extLst>
              <a:ext uri="{FF2B5EF4-FFF2-40B4-BE49-F238E27FC236}">
                <a16:creationId xmlns:a16="http://schemas.microsoft.com/office/drawing/2014/main" id="{399BD1B6-1C9C-4EE2-A0A0-C5FC48C162B6}"/>
              </a:ext>
            </a:extLst>
          </p:cNvPr>
          <p:cNvPicPr>
            <a:picLocks noChangeAspect="1"/>
          </p:cNvPicPr>
          <p:nvPr/>
        </p:nvPicPr>
        <p:blipFill rotWithShape="1">
          <a:blip r:embed="rId2">
            <a:alphaModFix/>
          </a:blip>
          <a:srcRect l="10805" r="-3" b="-3"/>
          <a:stretch/>
        </p:blipFill>
        <p:spPr>
          <a:xfrm>
            <a:off x="5872028" y="1057275"/>
            <a:ext cx="5846107" cy="4686300"/>
          </a:xfrm>
          <a:prstGeom prst="rect">
            <a:avLst/>
          </a:prstGeom>
        </p:spPr>
      </p:pic>
      <p:sp>
        <p:nvSpPr>
          <p:cNvPr id="19" name="Rectangle 1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943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DDC5-E168-4CF7-BE0E-6A358B518949}"/>
              </a:ext>
            </a:extLst>
          </p:cNvPr>
          <p:cNvSpPr>
            <a:spLocks noGrp="1"/>
          </p:cNvSpPr>
          <p:nvPr>
            <p:ph type="title"/>
          </p:nvPr>
        </p:nvSpPr>
        <p:spPr>
          <a:xfrm>
            <a:off x="558282" y="-129397"/>
            <a:ext cx="10515600" cy="1325563"/>
          </a:xfrm>
        </p:spPr>
        <p:txBody>
          <a:bodyPr/>
          <a:lstStyle/>
          <a:p>
            <a:r>
              <a:rPr lang="en-US" dirty="0"/>
              <a:t>Preparing Patients for Telehealth</a:t>
            </a:r>
          </a:p>
        </p:txBody>
      </p:sp>
      <p:graphicFrame>
        <p:nvGraphicFramePr>
          <p:cNvPr id="4" name="Content Placeholder 3">
            <a:extLst>
              <a:ext uri="{FF2B5EF4-FFF2-40B4-BE49-F238E27FC236}">
                <a16:creationId xmlns:a16="http://schemas.microsoft.com/office/drawing/2014/main" id="{DA4F1553-7600-40EA-A078-0508314031D5}"/>
              </a:ext>
            </a:extLst>
          </p:cNvPr>
          <p:cNvGraphicFramePr>
            <a:graphicFrameLocks noGrp="1"/>
          </p:cNvGraphicFramePr>
          <p:nvPr>
            <p:ph idx="1"/>
            <p:extLst>
              <p:ext uri="{D42A27DB-BD31-4B8C-83A1-F6EECF244321}">
                <p14:modId xmlns:p14="http://schemas.microsoft.com/office/powerpoint/2010/main" val="3414268327"/>
              </p:ext>
            </p:extLst>
          </p:nvPr>
        </p:nvGraphicFramePr>
        <p:xfrm>
          <a:off x="0" y="657808"/>
          <a:ext cx="12014718" cy="6102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20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815B19-B368-49B9-A95A-C155C5453D8A}"/>
              </a:ext>
            </a:extLst>
          </p:cNvPr>
          <p:cNvSpPr>
            <a:spLocks noGrp="1"/>
          </p:cNvSpPr>
          <p:nvPr>
            <p:ph type="title"/>
          </p:nvPr>
        </p:nvSpPr>
        <p:spPr>
          <a:xfrm>
            <a:off x="103852" y="79056"/>
            <a:ext cx="4977976" cy="652621"/>
          </a:xfrm>
        </p:spPr>
        <p:txBody>
          <a:bodyPr>
            <a:normAutofit fontScale="90000"/>
          </a:bodyPr>
          <a:lstStyle/>
          <a:p>
            <a:r>
              <a:rPr lang="en-US" dirty="0">
                <a:solidFill>
                  <a:srgbClr val="000000"/>
                </a:solidFill>
              </a:rPr>
              <a:t>Workflow</a:t>
            </a:r>
          </a:p>
        </p:txBody>
      </p:sp>
      <p:sp>
        <p:nvSpPr>
          <p:cNvPr id="1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erson standing in front of a computer&#10;&#10;Description automatically generated">
            <a:extLst>
              <a:ext uri="{FF2B5EF4-FFF2-40B4-BE49-F238E27FC236}">
                <a16:creationId xmlns:a16="http://schemas.microsoft.com/office/drawing/2014/main" id="{8B90534D-F203-4327-A95D-EB1C966B6197}"/>
              </a:ext>
            </a:extLst>
          </p:cNvPr>
          <p:cNvPicPr>
            <a:picLocks noChangeAspect="1"/>
          </p:cNvPicPr>
          <p:nvPr/>
        </p:nvPicPr>
        <p:blipFill rotWithShape="1">
          <a:blip r:embed="rId4">
            <a:alphaModFix/>
          </a:blip>
          <a:srcRect l="35730" r="735" b="2"/>
          <a:stretch/>
        </p:blipFill>
        <p:spPr>
          <a:xfrm>
            <a:off x="81208" y="845233"/>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9A6B5FA0-AAD3-4F3A-BAE5-E4874E0923ED}"/>
              </a:ext>
            </a:extLst>
          </p:cNvPr>
          <p:cNvSpPr>
            <a:spLocks noGrp="1"/>
          </p:cNvSpPr>
          <p:nvPr>
            <p:ph idx="1"/>
          </p:nvPr>
        </p:nvSpPr>
        <p:spPr>
          <a:xfrm>
            <a:off x="5081645" y="257887"/>
            <a:ext cx="3574227" cy="6133284"/>
          </a:xfrm>
        </p:spPr>
        <p:txBody>
          <a:bodyPr anchor="ctr">
            <a:normAutofit/>
          </a:bodyPr>
          <a:lstStyle/>
          <a:p>
            <a:r>
              <a:rPr lang="en-US" sz="1400" b="1" dirty="0">
                <a:solidFill>
                  <a:srgbClr val="000000"/>
                </a:solidFill>
              </a:rPr>
              <a:t>Before the visit </a:t>
            </a:r>
          </a:p>
          <a:p>
            <a:pPr lvl="1"/>
            <a:r>
              <a:rPr lang="en-US" sz="1400" dirty="0">
                <a:solidFill>
                  <a:srgbClr val="000000"/>
                </a:solidFill>
              </a:rPr>
              <a:t>What information is needed and how will that information be obtained?</a:t>
            </a:r>
          </a:p>
          <a:p>
            <a:pPr lvl="1"/>
            <a:r>
              <a:rPr lang="en-US" sz="1400" dirty="0">
                <a:solidFill>
                  <a:srgbClr val="000000"/>
                </a:solidFill>
              </a:rPr>
              <a:t>Who will enter information in the electronic health record?  </a:t>
            </a:r>
          </a:p>
          <a:p>
            <a:endParaRPr lang="en-US" sz="1400" b="1" dirty="0">
              <a:solidFill>
                <a:srgbClr val="000000"/>
              </a:solidFill>
            </a:endParaRPr>
          </a:p>
          <a:p>
            <a:r>
              <a:rPr lang="en-US" sz="1400" b="1" dirty="0">
                <a:solidFill>
                  <a:srgbClr val="000000"/>
                </a:solidFill>
              </a:rPr>
              <a:t>Start of the visit</a:t>
            </a:r>
          </a:p>
          <a:p>
            <a:pPr lvl="1"/>
            <a:r>
              <a:rPr lang="en-US" sz="1400" dirty="0">
                <a:solidFill>
                  <a:srgbClr val="000000"/>
                </a:solidFill>
              </a:rPr>
              <a:t>Introduce yourself and show some identification, i.e. work badge so the patient knows who you are. </a:t>
            </a:r>
          </a:p>
          <a:p>
            <a:pPr lvl="1"/>
            <a:r>
              <a:rPr lang="en-US" sz="1400" dirty="0">
                <a:solidFill>
                  <a:srgbClr val="000000"/>
                </a:solidFill>
              </a:rPr>
              <a:t>Verify the patient’s identity.</a:t>
            </a:r>
          </a:p>
          <a:p>
            <a:pPr lvl="1"/>
            <a:r>
              <a:rPr lang="en-US" sz="1400" dirty="0">
                <a:solidFill>
                  <a:srgbClr val="000000"/>
                </a:solidFill>
              </a:rPr>
              <a:t>Check to see that both ends of the line can see and/or hear each other.</a:t>
            </a:r>
          </a:p>
          <a:p>
            <a:pPr lvl="2"/>
            <a:r>
              <a:rPr lang="en-US" sz="1400" dirty="0">
                <a:solidFill>
                  <a:srgbClr val="000000"/>
                </a:solidFill>
              </a:rPr>
              <a:t>Let the patient know that it is okay to interrupt if they can’t hear you. </a:t>
            </a:r>
          </a:p>
          <a:p>
            <a:pPr lvl="1"/>
            <a:r>
              <a:rPr lang="en-US" sz="1400" b="1" u="sng" dirty="0">
                <a:solidFill>
                  <a:srgbClr val="000000"/>
                </a:solidFill>
              </a:rPr>
              <a:t>Consent the patient (and document)</a:t>
            </a:r>
          </a:p>
          <a:p>
            <a:pPr lvl="1"/>
            <a:r>
              <a:rPr lang="en-US" sz="1400" dirty="0">
                <a:solidFill>
                  <a:srgbClr val="000000"/>
                </a:solidFill>
              </a:rPr>
              <a:t>Communicate a back-up plan in the event the technology fails, just in case. </a:t>
            </a:r>
          </a:p>
          <a:p>
            <a:endParaRPr lang="en-US" sz="1400" b="1" dirty="0">
              <a:solidFill>
                <a:srgbClr val="000000"/>
              </a:solidFill>
            </a:endParaRPr>
          </a:p>
          <a:p>
            <a:r>
              <a:rPr lang="en-US" sz="1400" b="1" dirty="0">
                <a:solidFill>
                  <a:srgbClr val="000000"/>
                </a:solidFill>
              </a:rPr>
              <a:t>During the visit</a:t>
            </a:r>
          </a:p>
          <a:p>
            <a:pPr lvl="1"/>
            <a:r>
              <a:rPr lang="en-US" sz="1400" dirty="0">
                <a:solidFill>
                  <a:srgbClr val="000000"/>
                </a:solidFill>
              </a:rPr>
              <a:t>See tips from the “Pros”</a:t>
            </a:r>
          </a:p>
          <a:p>
            <a:endParaRPr lang="en-US" sz="700" dirty="0">
              <a:solidFill>
                <a:srgbClr val="000000"/>
              </a:solidFill>
            </a:endParaRPr>
          </a:p>
          <a:p>
            <a:endParaRPr lang="en-US" sz="700" dirty="0">
              <a:solidFill>
                <a:srgbClr val="000000"/>
              </a:solidFill>
            </a:endParaRPr>
          </a:p>
        </p:txBody>
      </p:sp>
      <p:sp>
        <p:nvSpPr>
          <p:cNvPr id="7" name="TextBox 6">
            <a:extLst>
              <a:ext uri="{FF2B5EF4-FFF2-40B4-BE49-F238E27FC236}">
                <a16:creationId xmlns:a16="http://schemas.microsoft.com/office/drawing/2014/main" id="{3D1EE6AE-62CF-4BA4-9174-FCD19FCEF3D8}"/>
              </a:ext>
            </a:extLst>
          </p:cNvPr>
          <p:cNvSpPr txBox="1"/>
          <p:nvPr/>
        </p:nvSpPr>
        <p:spPr>
          <a:xfrm>
            <a:off x="8704366" y="249074"/>
            <a:ext cx="3439140" cy="597086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400" b="1" dirty="0">
                <a:solidFill>
                  <a:srgbClr val="000000"/>
                </a:solidFill>
              </a:rPr>
              <a:t>End of the visit</a:t>
            </a:r>
          </a:p>
          <a:p>
            <a:pPr marL="628650" lvl="1" indent="-171450">
              <a:spcAft>
                <a:spcPts val="600"/>
              </a:spcAft>
              <a:buFont typeface="Arial" panose="020B0604020202020204" pitchFamily="34" charset="0"/>
              <a:buChar char="•"/>
            </a:pPr>
            <a:r>
              <a:rPr lang="en-US" sz="1400" dirty="0">
                <a:solidFill>
                  <a:srgbClr val="000000"/>
                </a:solidFill>
              </a:rPr>
              <a:t>Ask the patient if they have questions. </a:t>
            </a:r>
          </a:p>
          <a:p>
            <a:pPr marL="628650" lvl="1" indent="-171450">
              <a:spcAft>
                <a:spcPts val="600"/>
              </a:spcAft>
              <a:buFont typeface="Arial" panose="020B0604020202020204" pitchFamily="34" charset="0"/>
              <a:buChar char="•"/>
            </a:pPr>
            <a:r>
              <a:rPr lang="en-US" sz="1400" dirty="0">
                <a:solidFill>
                  <a:srgbClr val="000000"/>
                </a:solidFill>
              </a:rPr>
              <a:t>Be clear what the next steps are for both patient and provider. </a:t>
            </a:r>
          </a:p>
          <a:p>
            <a:pPr marL="171450" indent="-171450">
              <a:spcAft>
                <a:spcPts val="600"/>
              </a:spcAft>
              <a:buFont typeface="Arial" panose="020B0604020202020204" pitchFamily="34" charset="0"/>
              <a:buChar char="•"/>
            </a:pPr>
            <a:endParaRPr lang="en-US" sz="1400" b="1" dirty="0">
              <a:solidFill>
                <a:srgbClr val="000000"/>
              </a:solidFill>
            </a:endParaRPr>
          </a:p>
          <a:p>
            <a:pPr marL="171450" indent="-171450">
              <a:spcAft>
                <a:spcPts val="600"/>
              </a:spcAft>
              <a:buFont typeface="Arial" panose="020B0604020202020204" pitchFamily="34" charset="0"/>
              <a:buChar char="•"/>
            </a:pPr>
            <a:r>
              <a:rPr lang="en-US" sz="1400" b="1" dirty="0">
                <a:solidFill>
                  <a:srgbClr val="000000"/>
                </a:solidFill>
              </a:rPr>
              <a:t>Document!!!!!!!!</a:t>
            </a:r>
          </a:p>
          <a:p>
            <a:pPr marL="628650" lvl="1" indent="-171450">
              <a:spcAft>
                <a:spcPts val="600"/>
              </a:spcAft>
              <a:buFont typeface="Arial" panose="020B0604020202020204" pitchFamily="34" charset="0"/>
              <a:buChar char="•"/>
            </a:pPr>
            <a:r>
              <a:rPr lang="en-US" sz="1400" dirty="0">
                <a:solidFill>
                  <a:srgbClr val="000000"/>
                </a:solidFill>
              </a:rPr>
              <a:t>Patient’s location</a:t>
            </a:r>
          </a:p>
          <a:p>
            <a:pPr marL="628650" lvl="1" indent="-171450">
              <a:spcAft>
                <a:spcPts val="600"/>
              </a:spcAft>
              <a:buFont typeface="Arial" panose="020B0604020202020204" pitchFamily="34" charset="0"/>
              <a:buChar char="•"/>
            </a:pPr>
            <a:r>
              <a:rPr lang="en-US" sz="1400" dirty="0">
                <a:solidFill>
                  <a:srgbClr val="000000"/>
                </a:solidFill>
              </a:rPr>
              <a:t>Provider’s location</a:t>
            </a:r>
          </a:p>
          <a:p>
            <a:pPr marL="628650" lvl="1" indent="-171450">
              <a:spcAft>
                <a:spcPts val="600"/>
              </a:spcAft>
              <a:buFont typeface="Arial" panose="020B0604020202020204" pitchFamily="34" charset="0"/>
              <a:buChar char="•"/>
            </a:pPr>
            <a:r>
              <a:rPr lang="en-US" sz="1400" dirty="0">
                <a:solidFill>
                  <a:srgbClr val="000000"/>
                </a:solidFill>
              </a:rPr>
              <a:t>That the encounter was conducted via telehealth</a:t>
            </a:r>
          </a:p>
          <a:p>
            <a:pPr marL="628650" lvl="1" indent="-171450">
              <a:spcAft>
                <a:spcPts val="600"/>
              </a:spcAft>
              <a:buFont typeface="Arial" panose="020B0604020202020204" pitchFamily="34" charset="0"/>
              <a:buChar char="•"/>
            </a:pPr>
            <a:r>
              <a:rPr lang="en-US" sz="1400" dirty="0">
                <a:solidFill>
                  <a:srgbClr val="000000"/>
                </a:solidFill>
              </a:rPr>
              <a:t>Start and stop time</a:t>
            </a:r>
          </a:p>
          <a:p>
            <a:pPr marL="628650" lvl="1" indent="-171450">
              <a:spcAft>
                <a:spcPts val="600"/>
              </a:spcAft>
              <a:buFont typeface="Arial" panose="020B0604020202020204" pitchFamily="34" charset="0"/>
              <a:buChar char="•"/>
            </a:pPr>
            <a:r>
              <a:rPr lang="en-US" sz="1400" dirty="0">
                <a:solidFill>
                  <a:srgbClr val="000000"/>
                </a:solidFill>
              </a:rPr>
              <a:t>That the patient consented (unless otherwise documented)</a:t>
            </a:r>
          </a:p>
          <a:p>
            <a:pPr marL="628650" lvl="1" indent="-171450">
              <a:spcAft>
                <a:spcPts val="600"/>
              </a:spcAft>
              <a:buFont typeface="Arial" panose="020B0604020202020204" pitchFamily="34" charset="0"/>
              <a:buChar char="•"/>
            </a:pPr>
            <a:r>
              <a:rPr lang="en-US" sz="1400" dirty="0">
                <a:solidFill>
                  <a:srgbClr val="000000"/>
                </a:solidFill>
              </a:rPr>
              <a:t>Any other providers involved, including presenter</a:t>
            </a:r>
          </a:p>
          <a:p>
            <a:pPr marL="628650" lvl="1" indent="-171450">
              <a:spcAft>
                <a:spcPts val="600"/>
              </a:spcAft>
              <a:buFont typeface="Arial" panose="020B0604020202020204" pitchFamily="34" charset="0"/>
              <a:buChar char="•"/>
            </a:pPr>
            <a:r>
              <a:rPr lang="en-US" sz="1400" dirty="0">
                <a:solidFill>
                  <a:srgbClr val="000000"/>
                </a:solidFill>
              </a:rPr>
              <a:t>A reason for using telehealth (medical or otherwise)</a:t>
            </a:r>
          </a:p>
          <a:p>
            <a:pPr marL="628650" lvl="1" indent="-171450">
              <a:spcAft>
                <a:spcPts val="600"/>
              </a:spcAft>
              <a:buFont typeface="Arial" panose="020B0604020202020204" pitchFamily="34" charset="0"/>
              <a:buChar char="•"/>
            </a:pPr>
            <a:r>
              <a:rPr lang="en-US" sz="1400" dirty="0">
                <a:solidFill>
                  <a:srgbClr val="000000"/>
                </a:solidFill>
              </a:rPr>
              <a:t>Key physical exam components you were able to perform.</a:t>
            </a:r>
          </a:p>
          <a:p>
            <a:pPr marL="628650" lvl="1" indent="-171450">
              <a:spcAft>
                <a:spcPts val="600"/>
              </a:spcAft>
              <a:buFont typeface="Arial" panose="020B0604020202020204" pitchFamily="34" charset="0"/>
              <a:buChar char="•"/>
            </a:pPr>
            <a:r>
              <a:rPr lang="en-US" sz="1400" dirty="0">
                <a:solidFill>
                  <a:srgbClr val="000000"/>
                </a:solidFill>
              </a:rPr>
              <a:t>Follow up plan</a:t>
            </a:r>
          </a:p>
          <a:p>
            <a:pPr>
              <a:spcAft>
                <a:spcPts val="600"/>
              </a:spcAft>
            </a:pPr>
            <a:endParaRPr lang="en-US" dirty="0"/>
          </a:p>
        </p:txBody>
      </p:sp>
    </p:spTree>
    <p:extLst>
      <p:ext uri="{BB962C8B-B14F-4D97-AF65-F5344CB8AC3E}">
        <p14:creationId xmlns:p14="http://schemas.microsoft.com/office/powerpoint/2010/main" val="34631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2F32EDEA-9D48-45DE-819B-1B7B7346306F}"/>
              </a:ext>
            </a:extLst>
          </p:cNvPr>
          <p:cNvSpPr>
            <a:spLocks noGrp="1"/>
          </p:cNvSpPr>
          <p:nvPr>
            <p:ph type="title"/>
          </p:nvPr>
        </p:nvSpPr>
        <p:spPr>
          <a:xfrm>
            <a:off x="3722953" y="2056870"/>
            <a:ext cx="5807575" cy="1690070"/>
          </a:xfrm>
        </p:spPr>
        <p:txBody>
          <a:bodyPr anchor="ctr">
            <a:normAutofit/>
          </a:bodyPr>
          <a:lstStyle/>
          <a:p>
            <a:r>
              <a:rPr lang="en-US" sz="5000" dirty="0"/>
              <a:t>Informed Consent?</a:t>
            </a:r>
          </a:p>
        </p:txBody>
      </p:sp>
      <p:pic>
        <p:nvPicPr>
          <p:cNvPr id="7" name="Picture 6" descr="A sign on the side of a building&#10;&#10;Description automatically generated">
            <a:extLst>
              <a:ext uri="{FF2B5EF4-FFF2-40B4-BE49-F238E27FC236}">
                <a16:creationId xmlns:a16="http://schemas.microsoft.com/office/drawing/2014/main" id="{3233C864-8B7A-46DA-8E52-89C7C96D1EB3}"/>
              </a:ext>
            </a:extLst>
          </p:cNvPr>
          <p:cNvPicPr>
            <a:picLocks noChangeAspect="1"/>
          </p:cNvPicPr>
          <p:nvPr/>
        </p:nvPicPr>
        <p:blipFill rotWithShape="1">
          <a:blip r:embed="rId5">
            <a:extLst>
              <a:ext uri="{28A0092B-C50C-407E-A947-70E740481C1C}">
                <a14:useLocalDpi xmlns:a14="http://schemas.microsoft.com/office/drawing/2010/main" val="0"/>
              </a:ext>
            </a:extLst>
          </a:blip>
          <a:srcRect l="1707" r="17459" b="-1"/>
          <a:stretch/>
        </p:blipFill>
        <p:spPr>
          <a:xfrm>
            <a:off x="609600" y="-2"/>
            <a:ext cx="11064793" cy="2368064"/>
          </a:xfrm>
          <a:prstGeom prst="rect">
            <a:avLst/>
          </a:prstGeom>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5F2951-23BD-42F4-95F7-6FE9AA8F6C1A}"/>
              </a:ext>
            </a:extLst>
          </p:cNvPr>
          <p:cNvSpPr>
            <a:spLocks noGrp="1"/>
          </p:cNvSpPr>
          <p:nvPr>
            <p:ph idx="1"/>
          </p:nvPr>
        </p:nvSpPr>
        <p:spPr>
          <a:xfrm>
            <a:off x="514557" y="3092408"/>
            <a:ext cx="11159836" cy="3755934"/>
          </a:xfrm>
        </p:spPr>
        <p:txBody>
          <a:bodyPr anchor="ctr">
            <a:normAutofit lnSpcReduction="10000"/>
          </a:bodyPr>
          <a:lstStyle/>
          <a:p>
            <a:pPr lvl="0"/>
            <a:endParaRPr lang="en-US" sz="2000" dirty="0"/>
          </a:p>
          <a:p>
            <a:r>
              <a:rPr lang="en-US" sz="2000" dirty="0"/>
              <a:t>Medicare does not require that an informed consent prior to a telehealth-delivered service.</a:t>
            </a:r>
          </a:p>
          <a:p>
            <a:r>
              <a:rPr lang="en-US" sz="2000" dirty="0"/>
              <a:t>Most states either require informed consent be obtained within their Medicaid program or in their statute or rules regulating healthcare professionals.  </a:t>
            </a:r>
          </a:p>
          <a:p>
            <a:pPr marL="228600" lvl="1">
              <a:spcBef>
                <a:spcPts val="1000"/>
              </a:spcBef>
            </a:pPr>
            <a:r>
              <a:rPr lang="en-US" sz="2000" dirty="0"/>
              <a:t>Telehealth informed consent, often requires a written form and/or oral acknowledgement that is noted in the patient’s record.</a:t>
            </a:r>
          </a:p>
          <a:p>
            <a:pPr lvl="1"/>
            <a:r>
              <a:rPr lang="en-US" sz="2000" dirty="0"/>
              <a:t>Explains what telehealth is, including expected benefits and possible risks.</a:t>
            </a:r>
          </a:p>
          <a:p>
            <a:pPr lvl="1"/>
            <a:r>
              <a:rPr lang="en-US" sz="2000" dirty="0"/>
              <a:t>Explains security measures.  </a:t>
            </a:r>
          </a:p>
          <a:p>
            <a:pPr lvl="1"/>
            <a:r>
              <a:rPr lang="en-US" sz="2000" dirty="0"/>
              <a:t>In many cases, each state has varying informed consent requirements depending on a given profession.  </a:t>
            </a:r>
          </a:p>
          <a:p>
            <a:r>
              <a:rPr lang="en-US" sz="2000" dirty="0"/>
              <a:t>Check with your state. </a:t>
            </a:r>
          </a:p>
          <a:p>
            <a:endParaRPr lang="en-US" sz="700" dirty="0"/>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03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4B65-0EE0-4B43-AB5B-0D1F3F42A0F4}"/>
              </a:ext>
            </a:extLst>
          </p:cNvPr>
          <p:cNvSpPr>
            <a:spLocks noGrp="1"/>
          </p:cNvSpPr>
          <p:nvPr>
            <p:ph type="title"/>
          </p:nvPr>
        </p:nvSpPr>
        <p:spPr>
          <a:xfrm>
            <a:off x="398585" y="-2"/>
            <a:ext cx="9272954" cy="1325563"/>
          </a:xfrm>
        </p:spPr>
        <p:txBody>
          <a:bodyPr>
            <a:normAutofit/>
          </a:bodyPr>
          <a:lstStyle/>
          <a:p>
            <a:r>
              <a:rPr lang="en-US" dirty="0"/>
              <a:t>Conducting the Visit- Tips from the Pros</a:t>
            </a:r>
          </a:p>
        </p:txBody>
      </p:sp>
      <p:sp>
        <p:nvSpPr>
          <p:cNvPr id="3" name="Content Placeholder 2">
            <a:extLst>
              <a:ext uri="{FF2B5EF4-FFF2-40B4-BE49-F238E27FC236}">
                <a16:creationId xmlns:a16="http://schemas.microsoft.com/office/drawing/2014/main" id="{75F62864-6D4C-4612-A315-6FFACEE8AC48}"/>
              </a:ext>
            </a:extLst>
          </p:cNvPr>
          <p:cNvSpPr>
            <a:spLocks noGrp="1"/>
          </p:cNvSpPr>
          <p:nvPr>
            <p:ph idx="1"/>
          </p:nvPr>
        </p:nvSpPr>
        <p:spPr>
          <a:xfrm>
            <a:off x="398585" y="1051560"/>
            <a:ext cx="9061885" cy="5692140"/>
          </a:xfrm>
        </p:spPr>
        <p:txBody>
          <a:bodyPr anchor="ctr">
            <a:noAutofit/>
          </a:bodyPr>
          <a:lstStyle/>
          <a:p>
            <a:r>
              <a:rPr lang="en-US" sz="1800" dirty="0"/>
              <a:t>Test your equipment prior to your patient visits. </a:t>
            </a:r>
          </a:p>
          <a:p>
            <a:r>
              <a:rPr lang="en-US" sz="1800" dirty="0"/>
              <a:t> Log in to the platform you will be using, on the device you will be using, prior to seeing patients. (make sure everything is downloaded and operational prior to your test visit). </a:t>
            </a:r>
          </a:p>
          <a:p>
            <a:pPr lvl="1"/>
            <a:r>
              <a:rPr lang="en-US" sz="1800" b="1" u="sng" dirty="0">
                <a:solidFill>
                  <a:srgbClr val="00B0F0"/>
                </a:solidFill>
              </a:rPr>
              <a:t>Pro tip- </a:t>
            </a:r>
            <a:r>
              <a:rPr lang="en-US" sz="1800" dirty="0"/>
              <a:t>create a shortcut on your desktop for all applications you will have to run for your Telehealth visit.</a:t>
            </a:r>
          </a:p>
          <a:p>
            <a:pPr marL="0" indent="0">
              <a:buNone/>
            </a:pPr>
            <a:r>
              <a:rPr lang="en-US" sz="1800" dirty="0"/>
              <a:t>• For HIPAA- make sure you are in an area where others cannot see your screen.</a:t>
            </a:r>
          </a:p>
          <a:p>
            <a:r>
              <a:rPr lang="en-US" sz="1800" dirty="0"/>
              <a:t>Test the lighting while on a test call to make sure your patient can see you clearly.</a:t>
            </a:r>
          </a:p>
          <a:p>
            <a:pPr lvl="1"/>
            <a:r>
              <a:rPr lang="en-US" sz="1800" dirty="0"/>
              <a:t>Do not have a window behind you. </a:t>
            </a:r>
          </a:p>
          <a:p>
            <a:pPr lvl="1"/>
            <a:r>
              <a:rPr lang="en-US" sz="1800" dirty="0"/>
              <a:t>If possible, have a solid background behind you (blue or gray is preferred). </a:t>
            </a:r>
          </a:p>
          <a:p>
            <a:pPr lvl="1"/>
            <a:r>
              <a:rPr lang="en-US" sz="1800" b="1" u="sng" dirty="0">
                <a:solidFill>
                  <a:srgbClr val="00B0F0"/>
                </a:solidFill>
              </a:rPr>
              <a:t>Pro tip- </a:t>
            </a:r>
            <a:r>
              <a:rPr lang="en-US" sz="1800" dirty="0"/>
              <a:t>a lamp in front of you (to the side of your computer) helps show your facial features better to the patient </a:t>
            </a:r>
          </a:p>
          <a:p>
            <a:r>
              <a:rPr lang="en-US" sz="1800" dirty="0"/>
              <a:t>Eliminate clutter around the view of the camera to prevent it from trying to focus throughout the call. This is very distracting for the patient. </a:t>
            </a:r>
          </a:p>
          <a:p>
            <a:pPr lvl="1"/>
            <a:r>
              <a:rPr lang="en-US" sz="1800" b="1" u="sng" dirty="0">
                <a:solidFill>
                  <a:srgbClr val="00B0F0"/>
                </a:solidFill>
              </a:rPr>
              <a:t>Pro tip- </a:t>
            </a:r>
            <a:r>
              <a:rPr lang="en-US" sz="1800" dirty="0"/>
              <a:t>You might want to reduce or eliminate the number of personal items visible to the patient. You want them focused on you and not what’s in your office or living room. </a:t>
            </a:r>
          </a:p>
          <a:p>
            <a:pPr lvl="1"/>
            <a:r>
              <a:rPr lang="en-US" sz="1800" b="1" u="sng" dirty="0">
                <a:solidFill>
                  <a:srgbClr val="00B0F0"/>
                </a:solidFill>
              </a:rPr>
              <a:t>Pro-tip</a:t>
            </a:r>
            <a:r>
              <a:rPr lang="en-US" sz="1800" dirty="0">
                <a:solidFill>
                  <a:srgbClr val="00B0F0"/>
                </a:solidFill>
              </a:rPr>
              <a:t>- </a:t>
            </a:r>
            <a:r>
              <a:rPr lang="en-US" sz="1800" dirty="0"/>
              <a:t>Wear solid colors as they are better on camera and prevent it from trying to focus on patterns. </a:t>
            </a:r>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EC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F96E472-03F7-4FA4-AE14-75C127068413}"/>
              </a:ext>
            </a:extLst>
          </p:cNvPr>
          <p:cNvPicPr>
            <a:picLocks noChangeAspect="1"/>
          </p:cNvPicPr>
          <p:nvPr/>
        </p:nvPicPr>
        <p:blipFill>
          <a:blip r:embed="rId3"/>
          <a:stretch>
            <a:fillRect/>
          </a:stretch>
        </p:blipFill>
        <p:spPr>
          <a:xfrm>
            <a:off x="9254442" y="3195066"/>
            <a:ext cx="1462088" cy="467868"/>
          </a:xfrm>
          <a:prstGeom prst="rect">
            <a:avLst/>
          </a:prstGeom>
        </p:spPr>
      </p:pic>
      <p:sp>
        <p:nvSpPr>
          <p:cNvPr id="4" name="TextBox 3">
            <a:extLst>
              <a:ext uri="{FF2B5EF4-FFF2-40B4-BE49-F238E27FC236}">
                <a16:creationId xmlns:a16="http://schemas.microsoft.com/office/drawing/2014/main" id="{D75D9047-DC54-4B61-BA21-CBD99CD207CA}"/>
              </a:ext>
            </a:extLst>
          </p:cNvPr>
          <p:cNvSpPr txBox="1"/>
          <p:nvPr/>
        </p:nvSpPr>
        <p:spPr>
          <a:xfrm>
            <a:off x="9007934" y="2759824"/>
            <a:ext cx="1256819" cy="369332"/>
          </a:xfrm>
          <a:prstGeom prst="rect">
            <a:avLst/>
          </a:prstGeom>
          <a:noFill/>
        </p:spPr>
        <p:txBody>
          <a:bodyPr wrap="none" rtlCol="0">
            <a:spAutoFit/>
          </a:bodyPr>
          <a:lstStyle/>
          <a:p>
            <a:pPr>
              <a:spcAft>
                <a:spcPts val="600"/>
              </a:spcAft>
            </a:pPr>
            <a:r>
              <a:rPr lang="en-US" dirty="0"/>
              <a:t>Courtesy of</a:t>
            </a:r>
          </a:p>
        </p:txBody>
      </p:sp>
    </p:spTree>
    <p:extLst>
      <p:ext uri="{BB962C8B-B14F-4D97-AF65-F5344CB8AC3E}">
        <p14:creationId xmlns:p14="http://schemas.microsoft.com/office/powerpoint/2010/main" val="17419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1000"/>
                                        <p:tgtEl>
                                          <p:spTgt spid="3">
                                            <p:txEl>
                                              <p:pRg st="10" end="10"/>
                                            </p:txEl>
                                          </p:spTgt>
                                        </p:tgtEl>
                                      </p:cBhvr>
                                    </p:animEffect>
                                    <p:anim calcmode="lin" valueType="num">
                                      <p:cBhvr>
                                        <p:cTn id="7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5679-3579-4E30-80A9-4CEF401DA5DE}"/>
              </a:ext>
            </a:extLst>
          </p:cNvPr>
          <p:cNvSpPr>
            <a:spLocks noGrp="1"/>
          </p:cNvSpPr>
          <p:nvPr>
            <p:ph type="title"/>
          </p:nvPr>
        </p:nvSpPr>
        <p:spPr>
          <a:xfrm>
            <a:off x="364903" y="0"/>
            <a:ext cx="7474172" cy="1325563"/>
          </a:xfrm>
        </p:spPr>
        <p:txBody>
          <a:bodyPr>
            <a:normAutofit/>
          </a:bodyPr>
          <a:lstStyle/>
          <a:p>
            <a:r>
              <a:rPr lang="en-US" dirty="0"/>
              <a:t>Tips from the Pros Cont.</a:t>
            </a:r>
          </a:p>
        </p:txBody>
      </p:sp>
      <p:sp>
        <p:nvSpPr>
          <p:cNvPr id="3" name="Content Placeholder 2">
            <a:extLst>
              <a:ext uri="{FF2B5EF4-FFF2-40B4-BE49-F238E27FC236}">
                <a16:creationId xmlns:a16="http://schemas.microsoft.com/office/drawing/2014/main" id="{D7F34FDB-E87F-4F22-ABCA-1941F1AFE728}"/>
              </a:ext>
            </a:extLst>
          </p:cNvPr>
          <p:cNvSpPr>
            <a:spLocks noGrp="1"/>
          </p:cNvSpPr>
          <p:nvPr>
            <p:ph idx="1"/>
          </p:nvPr>
        </p:nvSpPr>
        <p:spPr>
          <a:xfrm>
            <a:off x="364903" y="1195226"/>
            <a:ext cx="9026443" cy="5849815"/>
          </a:xfrm>
        </p:spPr>
        <p:txBody>
          <a:bodyPr anchor="ctr">
            <a:normAutofit/>
          </a:bodyPr>
          <a:lstStyle/>
          <a:p>
            <a:r>
              <a:rPr lang="en-US" sz="1800" dirty="0"/>
              <a:t>Test the audio with someone on a test call. </a:t>
            </a:r>
          </a:p>
          <a:p>
            <a:r>
              <a:rPr lang="en-US" sz="1800" dirty="0"/>
              <a:t>Many mics are not omni directional so be careful to stay directly in front of your computer/ mic and not talk while your head is turned away. </a:t>
            </a:r>
          </a:p>
          <a:p>
            <a:r>
              <a:rPr lang="en-US" sz="1800" dirty="0"/>
              <a:t>For HIPAA- Make sure you are in an area that others cannot hear your conversations online.</a:t>
            </a:r>
          </a:p>
          <a:p>
            <a:r>
              <a:rPr lang="en-US" sz="1800" dirty="0"/>
              <a:t>Try to eliminate other noises around you as it can make it difficult for the patient to understand you.</a:t>
            </a:r>
          </a:p>
          <a:p>
            <a:pPr lvl="1"/>
            <a:r>
              <a:rPr lang="en-US" sz="1800" dirty="0"/>
              <a:t> </a:t>
            </a:r>
            <a:r>
              <a:rPr lang="en-US" sz="1800" b="1" u="sng" dirty="0">
                <a:solidFill>
                  <a:srgbClr val="00B0F0"/>
                </a:solidFill>
              </a:rPr>
              <a:t>Pro-tip-</a:t>
            </a:r>
            <a:r>
              <a:rPr lang="en-US" sz="1800" dirty="0">
                <a:solidFill>
                  <a:srgbClr val="00B0F0"/>
                </a:solidFill>
              </a:rPr>
              <a:t> </a:t>
            </a:r>
            <a:r>
              <a:rPr lang="en-US" sz="1800" dirty="0"/>
              <a:t>you will find rooms that have a lot of hard surfaces to be “echo-ie”. </a:t>
            </a:r>
          </a:p>
          <a:p>
            <a:pPr lvl="2"/>
            <a:r>
              <a:rPr lang="en-US" sz="1400" dirty="0"/>
              <a:t>Rooms with carpet or softer finishes have better sound on the calls. </a:t>
            </a:r>
          </a:p>
          <a:p>
            <a:r>
              <a:rPr lang="en-US" sz="1800" dirty="0"/>
              <a:t>Keep your home screen clear from personal information in the event you are screen sharing.</a:t>
            </a:r>
          </a:p>
          <a:p>
            <a:pPr lvl="1"/>
            <a:r>
              <a:rPr lang="en-US" sz="1800" b="1" u="sng" dirty="0">
                <a:solidFill>
                  <a:srgbClr val="00B0F0"/>
                </a:solidFill>
              </a:rPr>
              <a:t>Pro-tip-</a:t>
            </a:r>
            <a:r>
              <a:rPr lang="en-US" sz="1800" dirty="0">
                <a:solidFill>
                  <a:srgbClr val="00B0F0"/>
                </a:solidFill>
              </a:rPr>
              <a:t> </a:t>
            </a:r>
            <a:r>
              <a:rPr lang="en-US" sz="1800" dirty="0"/>
              <a:t>never have anything on your screen that you wouldn’t want others to see.</a:t>
            </a:r>
          </a:p>
          <a:p>
            <a:pPr lvl="1"/>
            <a:r>
              <a:rPr lang="en-US" sz="1800" b="1" u="sng" dirty="0">
                <a:solidFill>
                  <a:srgbClr val="00B0F0"/>
                </a:solidFill>
              </a:rPr>
              <a:t>Pro-tip- </a:t>
            </a:r>
            <a:r>
              <a:rPr lang="en-US" sz="1800" dirty="0"/>
              <a:t>make sure you are completely presentable head to toe in the event there is ever a slippage with the camera. </a:t>
            </a:r>
          </a:p>
          <a:p>
            <a:r>
              <a:rPr lang="en-US" sz="1800" dirty="0"/>
              <a:t>You won’t be able to just stick your head out of a room to find someone. </a:t>
            </a:r>
          </a:p>
          <a:p>
            <a:r>
              <a:rPr lang="en-US" sz="1800" dirty="0"/>
              <a:t>Have a prearranged plan for how your will reach team members before, during, and after a patient visit that is HIPAA compliant (suggest tasking).</a:t>
            </a:r>
          </a:p>
          <a:p>
            <a:endParaRPr lang="en-US" sz="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EC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D2C327B-0909-486E-9432-76A9AA8266AC}"/>
              </a:ext>
            </a:extLst>
          </p:cNvPr>
          <p:cNvPicPr>
            <a:picLocks noChangeAspect="1"/>
          </p:cNvPicPr>
          <p:nvPr/>
        </p:nvPicPr>
        <p:blipFill>
          <a:blip r:embed="rId3"/>
          <a:stretch>
            <a:fillRect/>
          </a:stretch>
        </p:blipFill>
        <p:spPr>
          <a:xfrm>
            <a:off x="9254442" y="3195066"/>
            <a:ext cx="1462088" cy="467868"/>
          </a:xfrm>
          <a:prstGeom prst="rect">
            <a:avLst/>
          </a:prstGeom>
        </p:spPr>
      </p:pic>
      <p:sp>
        <p:nvSpPr>
          <p:cNvPr id="5" name="Rectangle 4">
            <a:extLst>
              <a:ext uri="{FF2B5EF4-FFF2-40B4-BE49-F238E27FC236}">
                <a16:creationId xmlns:a16="http://schemas.microsoft.com/office/drawing/2014/main" id="{BE042AC3-370A-4B94-B9E1-0039A544F1C7}"/>
              </a:ext>
            </a:extLst>
          </p:cNvPr>
          <p:cNvSpPr/>
          <p:nvPr/>
        </p:nvSpPr>
        <p:spPr>
          <a:xfrm>
            <a:off x="9000823" y="2825734"/>
            <a:ext cx="1256819" cy="369332"/>
          </a:xfrm>
          <a:prstGeom prst="rect">
            <a:avLst/>
          </a:prstGeom>
        </p:spPr>
        <p:txBody>
          <a:bodyPr wrap="none">
            <a:spAutoFit/>
          </a:bodyPr>
          <a:lstStyle/>
          <a:p>
            <a:pPr>
              <a:spcAft>
                <a:spcPts val="600"/>
              </a:spcAft>
            </a:pPr>
            <a:r>
              <a:rPr lang="en-US" dirty="0"/>
              <a:t>Courtesy of</a:t>
            </a:r>
          </a:p>
        </p:txBody>
      </p:sp>
    </p:spTree>
    <p:extLst>
      <p:ext uri="{BB962C8B-B14F-4D97-AF65-F5344CB8AC3E}">
        <p14:creationId xmlns:p14="http://schemas.microsoft.com/office/powerpoint/2010/main" val="36160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664C5E-4F00-4078-8CFB-C5DD847F5970}"/>
              </a:ext>
            </a:extLst>
          </p:cNvPr>
          <p:cNvSpPr>
            <a:spLocks noGrp="1"/>
          </p:cNvSpPr>
          <p:nvPr>
            <p:ph type="title"/>
          </p:nvPr>
        </p:nvSpPr>
        <p:spPr>
          <a:xfrm>
            <a:off x="321987" y="274757"/>
            <a:ext cx="4364314" cy="1249243"/>
          </a:xfrm>
          <a:solidFill>
            <a:srgbClr val="92D050"/>
          </a:solidFill>
        </p:spPr>
        <p:txBody>
          <a:bodyPr>
            <a:normAutofit fontScale="90000"/>
          </a:bodyPr>
          <a:lstStyle/>
          <a:p>
            <a:r>
              <a:rPr lang="en-US" sz="3600" dirty="0"/>
              <a:t>Landmark Customer </a:t>
            </a:r>
            <a:br>
              <a:rPr lang="en-US" sz="3600" dirty="0"/>
            </a:br>
            <a:r>
              <a:rPr lang="en-US" sz="3600" dirty="0"/>
              <a:t>Service Survey-</a:t>
            </a:r>
            <a:br>
              <a:rPr lang="en-US" sz="3600" dirty="0"/>
            </a:br>
            <a:r>
              <a:rPr lang="en-US" sz="3600" dirty="0"/>
              <a:t>Telehealth</a:t>
            </a:r>
          </a:p>
        </p:txBody>
      </p:sp>
      <p:sp>
        <p:nvSpPr>
          <p:cNvPr id="3" name="Content Placeholder 2">
            <a:extLst>
              <a:ext uri="{FF2B5EF4-FFF2-40B4-BE49-F238E27FC236}">
                <a16:creationId xmlns:a16="http://schemas.microsoft.com/office/drawing/2014/main" id="{622A2220-DE67-4DE8-B977-687A3983B8E1}"/>
              </a:ext>
            </a:extLst>
          </p:cNvPr>
          <p:cNvSpPr>
            <a:spLocks noGrp="1"/>
          </p:cNvSpPr>
          <p:nvPr>
            <p:ph idx="1"/>
          </p:nvPr>
        </p:nvSpPr>
        <p:spPr>
          <a:xfrm>
            <a:off x="476250" y="2026395"/>
            <a:ext cx="3857625" cy="5132872"/>
          </a:xfrm>
        </p:spPr>
        <p:txBody>
          <a:bodyPr>
            <a:normAutofit/>
          </a:bodyPr>
          <a:lstStyle/>
          <a:p>
            <a:r>
              <a:rPr lang="en-US" sz="1800" dirty="0"/>
              <a:t>Over a six-week period, Press Ganey has administered more than 3.5 million telemedicine surveys. </a:t>
            </a:r>
          </a:p>
          <a:p>
            <a:endParaRPr lang="en-US" sz="1800" dirty="0"/>
          </a:p>
          <a:p>
            <a:r>
              <a:rPr lang="en-US" sz="1800" dirty="0"/>
              <a:t>By the end of April, nearly 70% of returned medical practice surveys reflected full or mixed telemedicine visits.</a:t>
            </a:r>
          </a:p>
          <a:p>
            <a:endParaRPr lang="en-US" sz="1800" dirty="0"/>
          </a:p>
          <a:p>
            <a:r>
              <a:rPr lang="en-US" sz="1800" dirty="0"/>
              <a:t>Analyses of more than 30,000 early consumer responses to telemedicine surveys received through the end of April paint a </a:t>
            </a:r>
            <a:r>
              <a:rPr lang="en-US" sz="1800" b="1" dirty="0"/>
              <a:t>favorable picture </a:t>
            </a:r>
            <a:r>
              <a:rPr lang="en-US" sz="1800" dirty="0"/>
              <a:t>for patient experience with virtual visits. </a:t>
            </a:r>
          </a:p>
          <a:p>
            <a:endParaRPr lang="en-US" sz="1600" dirty="0"/>
          </a:p>
          <a:p>
            <a:endParaRPr lang="en-US" sz="1400" dirty="0"/>
          </a:p>
          <a:p>
            <a:endParaRPr lang="en-US" sz="1400" dirty="0"/>
          </a:p>
          <a:p>
            <a:endParaRPr lang="en-US" sz="1400" dirty="0"/>
          </a:p>
        </p:txBody>
      </p:sp>
      <p:pic>
        <p:nvPicPr>
          <p:cNvPr id="6" name="Picture 5">
            <a:extLst>
              <a:ext uri="{FF2B5EF4-FFF2-40B4-BE49-F238E27FC236}">
                <a16:creationId xmlns:a16="http://schemas.microsoft.com/office/drawing/2014/main" id="{44D5272B-412E-4828-8B27-70D415F345F2}"/>
              </a:ext>
            </a:extLst>
          </p:cNvPr>
          <p:cNvPicPr>
            <a:picLocks noChangeAspect="1"/>
          </p:cNvPicPr>
          <p:nvPr/>
        </p:nvPicPr>
        <p:blipFill>
          <a:blip r:embed="rId3"/>
          <a:stretch>
            <a:fillRect/>
          </a:stretch>
        </p:blipFill>
        <p:spPr>
          <a:xfrm>
            <a:off x="4686301" y="576024"/>
            <a:ext cx="7469792" cy="6007219"/>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3DF5E475-BFBB-4125-8EBB-6FBD8F863F17}"/>
              </a:ext>
            </a:extLst>
          </p:cNvPr>
          <p:cNvPicPr>
            <a:picLocks noChangeAspect="1"/>
          </p:cNvPicPr>
          <p:nvPr/>
        </p:nvPicPr>
        <p:blipFill rotWithShape="1">
          <a:blip r:embed="rId4">
            <a:extLst>
              <a:ext uri="{28A0092B-C50C-407E-A947-70E740481C1C}">
                <a14:useLocalDpi xmlns:a14="http://schemas.microsoft.com/office/drawing/2010/main" val="0"/>
              </a:ext>
            </a:extLst>
          </a:blip>
          <a:srcRect l="12029" t="37334" r="11799" b="22046"/>
          <a:stretch/>
        </p:blipFill>
        <p:spPr>
          <a:xfrm>
            <a:off x="9003323" y="6385778"/>
            <a:ext cx="2414954" cy="334843"/>
          </a:xfrm>
          <a:prstGeom prst="rect">
            <a:avLst/>
          </a:prstGeom>
        </p:spPr>
      </p:pic>
    </p:spTree>
    <p:extLst>
      <p:ext uri="{BB962C8B-B14F-4D97-AF65-F5344CB8AC3E}">
        <p14:creationId xmlns:p14="http://schemas.microsoft.com/office/powerpoint/2010/main" val="33867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9E83-E4B5-4FB4-909A-2E0C9202C53C}"/>
              </a:ext>
            </a:extLst>
          </p:cNvPr>
          <p:cNvSpPr>
            <a:spLocks noGrp="1"/>
          </p:cNvSpPr>
          <p:nvPr>
            <p:ph type="title"/>
          </p:nvPr>
        </p:nvSpPr>
        <p:spPr>
          <a:xfrm>
            <a:off x="550274" y="100025"/>
            <a:ext cx="7474172" cy="1325563"/>
          </a:xfrm>
        </p:spPr>
        <p:txBody>
          <a:bodyPr>
            <a:normAutofit/>
          </a:bodyPr>
          <a:lstStyle/>
          <a:p>
            <a:r>
              <a:rPr lang="en-US" sz="2800" dirty="0"/>
              <a:t>Optimizing the Telemedicine Patient Experience</a:t>
            </a:r>
            <a:br>
              <a:rPr lang="en-US" sz="2800" dirty="0"/>
            </a:br>
            <a:endParaRPr lang="en-US" sz="2800" dirty="0"/>
          </a:p>
        </p:txBody>
      </p:sp>
      <p:sp>
        <p:nvSpPr>
          <p:cNvPr id="3" name="Content Placeholder 2">
            <a:extLst>
              <a:ext uri="{FF2B5EF4-FFF2-40B4-BE49-F238E27FC236}">
                <a16:creationId xmlns:a16="http://schemas.microsoft.com/office/drawing/2014/main" id="{99396AB9-55C4-4CF1-8B55-9213679DD22E}"/>
              </a:ext>
            </a:extLst>
          </p:cNvPr>
          <p:cNvSpPr>
            <a:spLocks noGrp="1"/>
          </p:cNvSpPr>
          <p:nvPr>
            <p:ph idx="1"/>
          </p:nvPr>
        </p:nvSpPr>
        <p:spPr>
          <a:xfrm>
            <a:off x="422910" y="996502"/>
            <a:ext cx="8492490" cy="5575748"/>
          </a:xfrm>
        </p:spPr>
        <p:txBody>
          <a:bodyPr anchor="ctr">
            <a:normAutofit lnSpcReduction="10000"/>
          </a:bodyPr>
          <a:lstStyle/>
          <a:p>
            <a:r>
              <a:rPr lang="en-US" sz="2000" dirty="0"/>
              <a:t>Patients experiencing telemedicine gave high ratings to their care providers, suggesting the efficacy of this model for nonurgent medical visits. </a:t>
            </a:r>
          </a:p>
          <a:p>
            <a:endParaRPr lang="en-US" sz="2000" dirty="0"/>
          </a:p>
          <a:p>
            <a:r>
              <a:rPr lang="en-US" sz="2000" dirty="0"/>
              <a:t>To make these visits optimally successful, providers should focus on </a:t>
            </a:r>
          </a:p>
          <a:p>
            <a:pPr marL="0" indent="0">
              <a:buNone/>
            </a:pPr>
            <a:r>
              <a:rPr lang="en-US" sz="2000" dirty="0">
                <a:highlight>
                  <a:srgbClr val="00FF00"/>
                </a:highlight>
              </a:rPr>
              <a:t>Four key communication skills</a:t>
            </a:r>
            <a:r>
              <a:rPr lang="en-US" sz="2000" dirty="0"/>
              <a:t>: </a:t>
            </a:r>
          </a:p>
          <a:p>
            <a:endParaRPr lang="en-US" sz="2000" dirty="0">
              <a:solidFill>
                <a:schemeClr val="accent6">
                  <a:lumMod val="50000"/>
                </a:schemeClr>
              </a:solidFill>
            </a:endParaRPr>
          </a:p>
          <a:p>
            <a:pPr lvl="1"/>
            <a:r>
              <a:rPr lang="en-US" sz="2000" b="1" u="sng" dirty="0">
                <a:solidFill>
                  <a:schemeClr val="accent6">
                    <a:lumMod val="50000"/>
                  </a:schemeClr>
                </a:solidFill>
              </a:rPr>
              <a:t>Authenticity: </a:t>
            </a:r>
            <a:r>
              <a:rPr lang="en-US" sz="2000" dirty="0"/>
              <a:t>Be genuine. Be more conscious of the warmth of opening and closing greetings. Confirm that the patient can hear and see you clearly. Avoid interruptions. </a:t>
            </a:r>
          </a:p>
          <a:p>
            <a:pPr lvl="1"/>
            <a:r>
              <a:rPr lang="en-US" sz="2000" b="1" u="sng" dirty="0">
                <a:solidFill>
                  <a:schemeClr val="accent6">
                    <a:lumMod val="50000"/>
                  </a:schemeClr>
                </a:solidFill>
              </a:rPr>
              <a:t>Agenda setting: </a:t>
            </a:r>
            <a:r>
              <a:rPr lang="en-US" sz="2000" dirty="0"/>
              <a:t>Identify and confirm the patient’s priorities at the outset and communicate how these priorities will be addressed. </a:t>
            </a:r>
          </a:p>
          <a:p>
            <a:pPr lvl="1"/>
            <a:r>
              <a:rPr lang="en-US" sz="2000" b="1" u="sng" dirty="0">
                <a:solidFill>
                  <a:schemeClr val="accent6">
                    <a:lumMod val="50000"/>
                  </a:schemeClr>
                </a:solidFill>
              </a:rPr>
              <a:t>Empathy: </a:t>
            </a:r>
            <a:r>
              <a:rPr lang="en-US" sz="2000" dirty="0"/>
              <a:t>Consistently convey empathy through language. Check in deliberately about patients’ worries or concerns throughout the visit and especially at the close. </a:t>
            </a:r>
          </a:p>
          <a:p>
            <a:pPr lvl="1"/>
            <a:r>
              <a:rPr lang="en-US" sz="2000" b="1" u="sng" dirty="0">
                <a:solidFill>
                  <a:schemeClr val="accent6">
                    <a:lumMod val="50000"/>
                  </a:schemeClr>
                </a:solidFill>
              </a:rPr>
              <a:t>Closing checklists: </a:t>
            </a:r>
            <a:r>
              <a:rPr lang="en-US" sz="2000" dirty="0"/>
              <a:t>Bring structure to officially closing out the session so that patients know what to expect. Summarize the post-visit plan, reinforcing patient and provider actions. Review questions and answers. Offer instructions for follow-up concerns. </a:t>
            </a:r>
            <a:endParaRPr lang="en-US" sz="11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3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FE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9D448B0-18E1-4B26-966E-296FCE9F0CB3}"/>
              </a:ext>
            </a:extLst>
          </p:cNvPr>
          <p:cNvPicPr>
            <a:picLocks noChangeAspect="1"/>
          </p:cNvPicPr>
          <p:nvPr/>
        </p:nvPicPr>
        <p:blipFill>
          <a:blip r:embed="rId3"/>
          <a:stretch>
            <a:fillRect/>
          </a:stretch>
        </p:blipFill>
        <p:spPr>
          <a:xfrm>
            <a:off x="9254442" y="3329312"/>
            <a:ext cx="1462088" cy="199375"/>
          </a:xfrm>
          <a:prstGeom prst="rect">
            <a:avLst/>
          </a:prstGeom>
        </p:spPr>
      </p:pic>
    </p:spTree>
    <p:extLst>
      <p:ext uri="{BB962C8B-B14F-4D97-AF65-F5344CB8AC3E}">
        <p14:creationId xmlns:p14="http://schemas.microsoft.com/office/powerpoint/2010/main" val="140157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19">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8" name="Picture 21">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1AA0C85F-0E11-47B2-B75F-1D029CA87317}"/>
              </a:ext>
            </a:extLst>
          </p:cNvPr>
          <p:cNvSpPr>
            <a:spLocks noGrp="1"/>
          </p:cNvSpPr>
          <p:nvPr>
            <p:ph type="title"/>
          </p:nvPr>
        </p:nvSpPr>
        <p:spPr>
          <a:xfrm>
            <a:off x="312421" y="1571259"/>
            <a:ext cx="4602478" cy="4371974"/>
          </a:xfrm>
        </p:spPr>
        <p:txBody>
          <a:bodyPr>
            <a:normAutofit fontScale="90000"/>
          </a:bodyPr>
          <a:lstStyle/>
          <a:p>
            <a:r>
              <a:rPr lang="en-US" sz="4100" b="1" u="sng" dirty="0">
                <a:solidFill>
                  <a:srgbClr val="FFFFFF"/>
                </a:solidFill>
              </a:rPr>
              <a:t>Medicare Specific Visits </a:t>
            </a:r>
            <a:br>
              <a:rPr lang="en-US" sz="4100" dirty="0">
                <a:solidFill>
                  <a:srgbClr val="FFFFFF"/>
                </a:solidFill>
              </a:rPr>
            </a:br>
            <a:r>
              <a:rPr lang="en-US" sz="4100" dirty="0">
                <a:solidFill>
                  <a:srgbClr val="FFFFFF"/>
                </a:solidFill>
              </a:rPr>
              <a:t>1. </a:t>
            </a:r>
            <a:r>
              <a:rPr lang="en-US" sz="4100" dirty="0">
                <a:solidFill>
                  <a:schemeClr val="accent6">
                    <a:lumMod val="50000"/>
                  </a:schemeClr>
                </a:solidFill>
              </a:rPr>
              <a:t>Telehealth</a:t>
            </a:r>
            <a:br>
              <a:rPr lang="en-US" sz="4100" dirty="0">
                <a:solidFill>
                  <a:srgbClr val="FFFFFF"/>
                </a:solidFill>
              </a:rPr>
            </a:br>
            <a:r>
              <a:rPr lang="en-US" sz="4100" dirty="0">
                <a:solidFill>
                  <a:srgbClr val="FFFFFF"/>
                </a:solidFill>
              </a:rPr>
              <a:t>2. Virtual Check-ins</a:t>
            </a:r>
            <a:br>
              <a:rPr lang="en-US" sz="4100" dirty="0">
                <a:solidFill>
                  <a:srgbClr val="FFFFFF"/>
                </a:solidFill>
              </a:rPr>
            </a:br>
            <a:r>
              <a:rPr lang="en-US" sz="4100" dirty="0">
                <a:solidFill>
                  <a:srgbClr val="FFFFFF"/>
                </a:solidFill>
              </a:rPr>
              <a:t>3. E-visits</a:t>
            </a:r>
            <a:br>
              <a:rPr lang="en-US" sz="4100" dirty="0">
                <a:solidFill>
                  <a:srgbClr val="FFFFFF"/>
                </a:solidFill>
              </a:rPr>
            </a:br>
            <a:r>
              <a:rPr lang="en-US" sz="4100" dirty="0">
                <a:solidFill>
                  <a:srgbClr val="FFFFFF"/>
                </a:solidFill>
              </a:rPr>
              <a:t>4. Telephone</a:t>
            </a:r>
            <a:br>
              <a:rPr lang="en-US" sz="4100" dirty="0">
                <a:solidFill>
                  <a:srgbClr val="FFFFFF"/>
                </a:solidFill>
              </a:rPr>
            </a:br>
            <a:br>
              <a:rPr lang="en-US" sz="4100" dirty="0">
                <a:solidFill>
                  <a:srgbClr val="FFFFFF"/>
                </a:solidFill>
              </a:rPr>
            </a:br>
            <a:r>
              <a:rPr lang="en-US" sz="1300" i="1" dirty="0">
                <a:solidFill>
                  <a:srgbClr val="000000"/>
                </a:solidFill>
              </a:rPr>
              <a:t>It is imperative during this public health emergency that patients avoid travel, when possible, to physicians’ offices, clinics, hospitals, or other health care facilities where they could risk their own or others’ exposure to further illness.  </a:t>
            </a:r>
            <a:br>
              <a:rPr lang="en-US" sz="1300" i="1" dirty="0">
                <a:solidFill>
                  <a:srgbClr val="000000"/>
                </a:solidFill>
              </a:rPr>
            </a:br>
            <a:br>
              <a:rPr lang="en-US" sz="1300" i="1" dirty="0">
                <a:solidFill>
                  <a:srgbClr val="000000"/>
                </a:solidFill>
              </a:rPr>
            </a:br>
            <a:r>
              <a:rPr lang="en-US" sz="1300" i="1" dirty="0">
                <a:solidFill>
                  <a:srgbClr val="000000"/>
                </a:solidFill>
              </a:rPr>
              <a:t>Accordingly, the Department of Health and Human Services (HHS) is announcing a policy of enforcement discretion for Medicare telehealth services furnished pursuant to the waiver under section 1135(b)(8) of the Act.  To the extent the waiver (section 1135(g)(3)) requires that the patient have a prior established relationship with a practitioner, </a:t>
            </a:r>
            <a:r>
              <a:rPr lang="en-US" sz="1300" b="1" i="1" dirty="0">
                <a:solidFill>
                  <a:srgbClr val="000000"/>
                </a:solidFill>
              </a:rPr>
              <a:t>HHS will not conduct audits to ensure that such a prior relationship existed for claims submitted during this public health emergency.</a:t>
            </a:r>
            <a:br>
              <a:rPr lang="en-US" b="1" dirty="0">
                <a:solidFill>
                  <a:srgbClr val="000000"/>
                </a:solidFill>
              </a:rPr>
            </a:br>
            <a:endParaRPr lang="en-US" sz="4100" b="1" dirty="0">
              <a:solidFill>
                <a:srgbClr val="FFFFFF"/>
              </a:solidFill>
            </a:endParaRPr>
          </a:p>
        </p:txBody>
      </p:sp>
      <p:sp>
        <p:nvSpPr>
          <p:cNvPr id="39" name="Rectangle 23">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316D38-C697-4C88-8654-F29A5CD9DDC6}"/>
              </a:ext>
            </a:extLst>
          </p:cNvPr>
          <p:cNvSpPr>
            <a:spLocks noGrp="1"/>
          </p:cNvSpPr>
          <p:nvPr>
            <p:ph idx="1"/>
          </p:nvPr>
        </p:nvSpPr>
        <p:spPr>
          <a:xfrm>
            <a:off x="5695949" y="369277"/>
            <a:ext cx="5715001" cy="6119446"/>
          </a:xfrm>
        </p:spPr>
        <p:txBody>
          <a:bodyPr anchor="ctr">
            <a:normAutofit lnSpcReduction="10000"/>
          </a:bodyPr>
          <a:lstStyle/>
          <a:p>
            <a:pPr marL="0" indent="0" algn="ctr">
              <a:buNone/>
            </a:pPr>
            <a:r>
              <a:rPr lang="en-US" sz="1800" b="1" dirty="0">
                <a:solidFill>
                  <a:srgbClr val="000000"/>
                </a:solidFill>
              </a:rPr>
              <a:t>TELEHEALTH VISITS</a:t>
            </a:r>
            <a:endParaRPr lang="en-US" sz="1800" dirty="0">
              <a:solidFill>
                <a:srgbClr val="000000"/>
              </a:solidFill>
            </a:endParaRPr>
          </a:p>
          <a:p>
            <a:endParaRPr lang="en-US" sz="1800" dirty="0">
              <a:solidFill>
                <a:srgbClr val="000000"/>
              </a:solidFill>
            </a:endParaRPr>
          </a:p>
          <a:p>
            <a:r>
              <a:rPr lang="en-US" sz="1800" dirty="0">
                <a:solidFill>
                  <a:srgbClr val="000000"/>
                </a:solidFill>
              </a:rPr>
              <a:t>Currently, Medicare patients may use telecommunication technology for office, hospital visits and other services that generally occur in-person. </a:t>
            </a:r>
          </a:p>
          <a:p>
            <a:endParaRPr lang="en-US" sz="1800" dirty="0">
              <a:solidFill>
                <a:srgbClr val="000000"/>
              </a:solidFill>
            </a:endParaRPr>
          </a:p>
          <a:p>
            <a:pPr lvl="0"/>
            <a:r>
              <a:rPr lang="en-US" sz="1800" dirty="0">
                <a:solidFill>
                  <a:srgbClr val="000000"/>
                </a:solidFill>
              </a:rPr>
              <a:t>The provider must use an </a:t>
            </a:r>
            <a:r>
              <a:rPr lang="en-US" sz="1800" b="1" u="sng" dirty="0">
                <a:solidFill>
                  <a:srgbClr val="000000"/>
                </a:solidFill>
              </a:rPr>
              <a:t>interactive audio and video telecommunications </a:t>
            </a:r>
            <a:r>
              <a:rPr lang="en-US" sz="1800" dirty="0">
                <a:solidFill>
                  <a:srgbClr val="000000"/>
                </a:solidFill>
              </a:rPr>
              <a:t>system that permits real-time communication between the distant site and the patient at home. </a:t>
            </a:r>
          </a:p>
          <a:p>
            <a:pPr lvl="0"/>
            <a:endParaRPr lang="en-US" sz="1800" dirty="0">
              <a:solidFill>
                <a:srgbClr val="000000"/>
              </a:solidFill>
            </a:endParaRPr>
          </a:p>
          <a:p>
            <a:pPr lvl="0"/>
            <a:r>
              <a:rPr lang="en-US" sz="1800" dirty="0">
                <a:solidFill>
                  <a:srgbClr val="000000"/>
                </a:solidFill>
              </a:rPr>
              <a:t>Allowable for new and established patients.  </a:t>
            </a:r>
          </a:p>
          <a:p>
            <a:pPr lvl="0"/>
            <a:endParaRPr lang="en-US" sz="1800" dirty="0">
              <a:solidFill>
                <a:srgbClr val="000000"/>
              </a:solidFill>
            </a:endParaRPr>
          </a:p>
          <a:p>
            <a:pPr lvl="0"/>
            <a:r>
              <a:rPr lang="en-US" sz="1800" dirty="0">
                <a:solidFill>
                  <a:srgbClr val="000000"/>
                </a:solidFill>
              </a:rPr>
              <a:t>Distant site practitioners who can furnish and get payment for covered telehealth services (subject to state law) can include physicians, nurse practitioners, physician assistants, nurse midwives, certified nurse anesthetists, clinical psychologists, clinical social workers, registered dietitians, and nutrition professionals. </a:t>
            </a:r>
          </a:p>
          <a:p>
            <a:pPr lvl="0"/>
            <a:endParaRPr lang="en-US" sz="1800" dirty="0">
              <a:solidFill>
                <a:srgbClr val="000000"/>
              </a:solidFill>
            </a:endParaRPr>
          </a:p>
          <a:p>
            <a:pPr lvl="0"/>
            <a:r>
              <a:rPr lang="en-US" sz="1800" dirty="0">
                <a:solidFill>
                  <a:srgbClr val="000000"/>
                </a:solidFill>
              </a:rPr>
              <a:t>Payment parity for in-person office visits. </a:t>
            </a:r>
          </a:p>
          <a:p>
            <a:endParaRPr lang="en-US" sz="1800" b="1" dirty="0">
              <a:solidFill>
                <a:srgbClr val="000000"/>
              </a:solidFill>
            </a:endParaRPr>
          </a:p>
          <a:p>
            <a:endParaRPr lang="en-US" sz="800" dirty="0">
              <a:solidFill>
                <a:srgbClr val="000000"/>
              </a:solidFill>
            </a:endParaRPr>
          </a:p>
        </p:txBody>
      </p:sp>
    </p:spTree>
    <p:extLst>
      <p:ext uri="{BB962C8B-B14F-4D97-AF65-F5344CB8AC3E}">
        <p14:creationId xmlns:p14="http://schemas.microsoft.com/office/powerpoint/2010/main" val="11883782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203A93FE-E32B-4BBC-A42A-5286C070E8D4}"/>
              </a:ext>
            </a:extLst>
          </p:cNvPr>
          <p:cNvSpPr>
            <a:spLocks noGrp="1"/>
          </p:cNvSpPr>
          <p:nvPr>
            <p:ph type="title"/>
          </p:nvPr>
        </p:nvSpPr>
        <p:spPr>
          <a:xfrm>
            <a:off x="165809" y="91152"/>
            <a:ext cx="7266622" cy="1267237"/>
          </a:xfrm>
        </p:spPr>
        <p:txBody>
          <a:bodyPr anchor="t">
            <a:normAutofit/>
          </a:bodyPr>
          <a:lstStyle/>
          <a:p>
            <a:r>
              <a:rPr lang="en-US" sz="4000" dirty="0">
                <a:solidFill>
                  <a:schemeClr val="bg1"/>
                </a:solidFill>
              </a:rPr>
              <a:t>Medicare Virtual Check- Ins (Brief)</a:t>
            </a:r>
          </a:p>
        </p:txBody>
      </p:sp>
      <p:sp>
        <p:nvSpPr>
          <p:cNvPr id="65" name="Rectangle 6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7E45F96-1292-4827-BBD9-CC1AE3B23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16235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screenshot of a social media post&#10;&#10;Description automatically generated">
            <a:extLst>
              <a:ext uri="{FF2B5EF4-FFF2-40B4-BE49-F238E27FC236}">
                <a16:creationId xmlns:a16="http://schemas.microsoft.com/office/drawing/2014/main" id="{B69D82A7-DC3D-41B2-A13A-F3A4619F10CD}"/>
              </a:ext>
            </a:extLst>
          </p:cNvPr>
          <p:cNvPicPr>
            <a:picLocks noChangeAspect="1"/>
          </p:cNvPicPr>
          <p:nvPr/>
        </p:nvPicPr>
        <p:blipFill rotWithShape="1">
          <a:blip r:embed="rId3">
            <a:extLst>
              <a:ext uri="{28A0092B-C50C-407E-A947-70E740481C1C}">
                <a14:useLocalDpi xmlns:a14="http://schemas.microsoft.com/office/drawing/2010/main" val="0"/>
              </a:ext>
            </a:extLst>
          </a:blip>
          <a:srcRect r="-614" b="2"/>
          <a:stretch/>
        </p:blipFill>
        <p:spPr>
          <a:xfrm>
            <a:off x="327439" y="914401"/>
            <a:ext cx="6879759" cy="5482367"/>
          </a:xfrm>
          <a:prstGeom prst="rect">
            <a:avLst/>
          </a:prstGeom>
        </p:spPr>
      </p:pic>
      <p:sp>
        <p:nvSpPr>
          <p:cNvPr id="8" name="Content Placeholder 7">
            <a:extLst>
              <a:ext uri="{FF2B5EF4-FFF2-40B4-BE49-F238E27FC236}">
                <a16:creationId xmlns:a16="http://schemas.microsoft.com/office/drawing/2014/main" id="{FF39B548-8F23-4D0B-B6AC-EAB77FC74F18}"/>
              </a:ext>
            </a:extLst>
          </p:cNvPr>
          <p:cNvSpPr>
            <a:spLocks noGrp="1"/>
          </p:cNvSpPr>
          <p:nvPr>
            <p:ph idx="1"/>
          </p:nvPr>
        </p:nvSpPr>
        <p:spPr>
          <a:xfrm>
            <a:off x="7636829" y="678762"/>
            <a:ext cx="4389362" cy="7716120"/>
          </a:xfrm>
        </p:spPr>
        <p:txBody>
          <a:bodyPr>
            <a:normAutofit/>
          </a:bodyPr>
          <a:lstStyle/>
          <a:p>
            <a:r>
              <a:rPr lang="en-US" sz="1600" dirty="0"/>
              <a:t>Are</a:t>
            </a:r>
            <a:r>
              <a:rPr lang="en-US" sz="1600" b="1" dirty="0"/>
              <a:t> brief</a:t>
            </a:r>
            <a:r>
              <a:rPr lang="en-US" sz="1600" dirty="0"/>
              <a:t> communication services with practitioners via several communication technology modalities including: </a:t>
            </a:r>
          </a:p>
          <a:p>
            <a:pPr lvl="1"/>
            <a:endParaRPr lang="en-US" sz="1600" dirty="0"/>
          </a:p>
          <a:p>
            <a:pPr lvl="1"/>
            <a:r>
              <a:rPr lang="en-US" sz="1600" dirty="0"/>
              <a:t>Synchronous discussion over a telephone; </a:t>
            </a:r>
            <a:r>
              <a:rPr lang="en-US" sz="1600" b="1" i="1" dirty="0"/>
              <a:t>5-10 minutes of medical discussion.</a:t>
            </a:r>
          </a:p>
          <a:p>
            <a:pPr lvl="2"/>
            <a:r>
              <a:rPr lang="en-US" sz="1600" dirty="0"/>
              <a:t>HCPCS code G2012</a:t>
            </a:r>
          </a:p>
          <a:p>
            <a:pPr lvl="1"/>
            <a:r>
              <a:rPr lang="en-US" sz="1600" dirty="0"/>
              <a:t>Exchange of information through video or image (for interpretation).</a:t>
            </a:r>
          </a:p>
          <a:p>
            <a:pPr lvl="2"/>
            <a:r>
              <a:rPr lang="en-US" sz="1600" dirty="0"/>
              <a:t>HCPS code G2010</a:t>
            </a:r>
          </a:p>
          <a:p>
            <a:pPr lvl="2"/>
            <a:endParaRPr lang="en-US" sz="1600" dirty="0"/>
          </a:p>
          <a:p>
            <a:r>
              <a:rPr lang="en-US" sz="1600" b="1" dirty="0"/>
              <a:t>For both new patients or patients with an established relationship.  </a:t>
            </a:r>
          </a:p>
          <a:p>
            <a:r>
              <a:rPr lang="en-US" sz="1600" dirty="0"/>
              <a:t>Communication can </a:t>
            </a:r>
            <a:r>
              <a:rPr lang="en-US" sz="1600" b="1" u="sng" dirty="0"/>
              <a:t>not be related</a:t>
            </a:r>
            <a:r>
              <a:rPr lang="en-US" sz="1600" dirty="0"/>
              <a:t> to a medical visit within the previous 7 days and can not lead to a medical visit within the next 24 hours (or soonest appointment available). </a:t>
            </a:r>
          </a:p>
          <a:p>
            <a:r>
              <a:rPr lang="en-US" sz="1600" dirty="0"/>
              <a:t>The patient must </a:t>
            </a:r>
            <a:r>
              <a:rPr lang="en-US" sz="1600" b="1" u="sng" dirty="0"/>
              <a:t>verbally consent </a:t>
            </a:r>
            <a:r>
              <a:rPr lang="en-US" sz="1600" dirty="0"/>
              <a:t>to receive virtual check-in services. </a:t>
            </a:r>
          </a:p>
          <a:p>
            <a:r>
              <a:rPr lang="en-US" sz="1600" dirty="0"/>
              <a:t>The practitioner may respond to the patient’s concern by telephone, audio/video, secure text messaging, email, or use of a patient portal.  </a:t>
            </a:r>
          </a:p>
          <a:p>
            <a:endParaRPr lang="en-US" sz="1000" b="1" i="1" dirty="0"/>
          </a:p>
          <a:p>
            <a:endParaRPr lang="en-US" sz="1000" dirty="0"/>
          </a:p>
        </p:txBody>
      </p:sp>
    </p:spTree>
    <p:extLst>
      <p:ext uri="{BB962C8B-B14F-4D97-AF65-F5344CB8AC3E}">
        <p14:creationId xmlns:p14="http://schemas.microsoft.com/office/powerpoint/2010/main" val="3067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 calcmode="lin" valueType="num">
                                      <p:cBhvr additive="base">
                                        <p:cTn id="3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anim calcmode="lin" valueType="num">
                                      <p:cBhvr additive="base">
                                        <p:cTn id="3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 calcmode="lin" valueType="num">
                                      <p:cBhvr additive="base">
                                        <p:cTn id="4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4">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43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6A9FF0-3A6B-4050-9807-B6304A790290}"/>
              </a:ext>
            </a:extLst>
          </p:cNvPr>
          <p:cNvSpPr>
            <a:spLocks noGrp="1"/>
          </p:cNvSpPr>
          <p:nvPr>
            <p:ph type="title"/>
          </p:nvPr>
        </p:nvSpPr>
        <p:spPr>
          <a:xfrm>
            <a:off x="849573" y="533716"/>
            <a:ext cx="5062511" cy="1499616"/>
          </a:xfrm>
        </p:spPr>
        <p:txBody>
          <a:bodyPr>
            <a:normAutofit/>
          </a:bodyPr>
          <a:lstStyle/>
          <a:p>
            <a:r>
              <a:rPr lang="en-US" dirty="0">
                <a:solidFill>
                  <a:srgbClr val="FFFFFF"/>
                </a:solidFill>
              </a:rPr>
              <a:t>Medicare E- Visits</a:t>
            </a:r>
          </a:p>
        </p:txBody>
      </p:sp>
      <p:cxnSp>
        <p:nvCxnSpPr>
          <p:cNvPr id="25" name="Straight Connector 16">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941601-08EE-4AF9-B9A5-03B6E4F35A0A}"/>
              </a:ext>
            </a:extLst>
          </p:cNvPr>
          <p:cNvSpPr>
            <a:spLocks noGrp="1"/>
          </p:cNvSpPr>
          <p:nvPr>
            <p:ph idx="1"/>
          </p:nvPr>
        </p:nvSpPr>
        <p:spPr>
          <a:xfrm>
            <a:off x="475097" y="1949507"/>
            <a:ext cx="4846320" cy="4572000"/>
          </a:xfrm>
        </p:spPr>
        <p:txBody>
          <a:bodyPr vert="horz" lIns="91440" tIns="45720" rIns="91440" bIns="45720" rtlCol="0" anchor="t">
            <a:normAutofit/>
          </a:bodyPr>
          <a:lstStyle/>
          <a:p>
            <a:r>
              <a:rPr lang="en-US" sz="2400" b="1" dirty="0">
                <a:solidFill>
                  <a:srgbClr val="FFFFFF"/>
                </a:solidFill>
              </a:rPr>
              <a:t>A </a:t>
            </a:r>
            <a:r>
              <a:rPr lang="en-US" sz="2400" dirty="0">
                <a:solidFill>
                  <a:srgbClr val="FFFFFF"/>
                </a:solidFill>
              </a:rPr>
              <a:t>non-face-to-face patient-initiated communications with their doctors without going to the doctor’s office by using online </a:t>
            </a:r>
            <a:r>
              <a:rPr lang="en-US" sz="2400" dirty="0">
                <a:solidFill>
                  <a:srgbClr val="FFFF00"/>
                </a:solidFill>
              </a:rPr>
              <a:t>patient portals</a:t>
            </a:r>
            <a:r>
              <a:rPr lang="en-US" sz="2400" dirty="0">
                <a:solidFill>
                  <a:srgbClr val="FFFFFF"/>
                </a:solidFill>
              </a:rPr>
              <a:t>. </a:t>
            </a:r>
          </a:p>
          <a:p>
            <a:r>
              <a:rPr lang="en-US" sz="2400" b="1" dirty="0">
                <a:solidFill>
                  <a:srgbClr val="FFFFFF"/>
                </a:solidFill>
              </a:rPr>
              <a:t>For only established relationship.</a:t>
            </a:r>
            <a:endParaRPr lang="en-US" sz="2400" dirty="0">
              <a:solidFill>
                <a:srgbClr val="FFFFFF"/>
              </a:solidFill>
            </a:endParaRPr>
          </a:p>
          <a:p>
            <a:r>
              <a:rPr lang="en-US" sz="2400" dirty="0">
                <a:solidFill>
                  <a:srgbClr val="FFFFFF"/>
                </a:solidFill>
              </a:rPr>
              <a:t>The patient </a:t>
            </a:r>
            <a:r>
              <a:rPr lang="en-US" sz="2400" b="1" u="sng" dirty="0">
                <a:solidFill>
                  <a:srgbClr val="FFFFFF"/>
                </a:solidFill>
              </a:rPr>
              <a:t>must verbally consent </a:t>
            </a:r>
            <a:r>
              <a:rPr lang="en-US" sz="2400" dirty="0">
                <a:solidFill>
                  <a:srgbClr val="FFFFFF"/>
                </a:solidFill>
              </a:rPr>
              <a:t>to receive virtual check-in services.</a:t>
            </a:r>
          </a:p>
          <a:p>
            <a:r>
              <a:rPr lang="en-US" sz="2400" dirty="0">
                <a:solidFill>
                  <a:srgbClr val="FFFFFF"/>
                </a:solidFill>
              </a:rPr>
              <a:t>The patient must generate the initial inquiry and communications can occur over a 7-day period. </a:t>
            </a:r>
          </a:p>
          <a:p>
            <a:endParaRPr lang="en-US" sz="1800" dirty="0">
              <a:solidFill>
                <a:srgbClr val="FFFFFF"/>
              </a:solidFill>
            </a:endParaRPr>
          </a:p>
          <a:p>
            <a:endParaRPr lang="en-US" sz="1800" dirty="0">
              <a:solidFill>
                <a:srgbClr val="FFFFFF"/>
              </a:solidFill>
            </a:endParaRPr>
          </a:p>
        </p:txBody>
      </p:sp>
      <p:pic>
        <p:nvPicPr>
          <p:cNvPr id="5" name="Picture 4" descr="A screenshot of a cell phone&#10;&#10;Description automatically generated">
            <a:extLst>
              <a:ext uri="{FF2B5EF4-FFF2-40B4-BE49-F238E27FC236}">
                <a16:creationId xmlns:a16="http://schemas.microsoft.com/office/drawing/2014/main" id="{C985004D-57AE-4C5F-933F-81FCCDA5F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114" y="428208"/>
            <a:ext cx="6623538" cy="5504138"/>
          </a:xfrm>
          <a:prstGeom prst="rect">
            <a:avLst/>
          </a:prstGeom>
        </p:spPr>
      </p:pic>
      <p:sp>
        <p:nvSpPr>
          <p:cNvPr id="6" name="TextBox 5">
            <a:extLst>
              <a:ext uri="{FF2B5EF4-FFF2-40B4-BE49-F238E27FC236}">
                <a16:creationId xmlns:a16="http://schemas.microsoft.com/office/drawing/2014/main" id="{B2080952-FEF0-48E3-AD98-2B733642AE34}"/>
              </a:ext>
            </a:extLst>
          </p:cNvPr>
          <p:cNvSpPr txBox="1"/>
          <p:nvPr/>
        </p:nvSpPr>
        <p:spPr>
          <a:xfrm>
            <a:off x="7122610" y="6037854"/>
            <a:ext cx="4885474" cy="646331"/>
          </a:xfrm>
          <a:prstGeom prst="rect">
            <a:avLst/>
          </a:prstGeom>
          <a:noFill/>
        </p:spPr>
        <p:txBody>
          <a:bodyPr wrap="square" rtlCol="0">
            <a:spAutoFit/>
          </a:bodyPr>
          <a:lstStyle/>
          <a:p>
            <a:r>
              <a:rPr lang="en-US" dirty="0">
                <a:hlinkClick r:id="rId4"/>
              </a:rPr>
              <a:t>https://www.hccinstitute.org/hccintelligence-update-covid-19-telehealth-billing-requirements/</a:t>
            </a:r>
            <a:endParaRPr lang="en-US" dirty="0"/>
          </a:p>
        </p:txBody>
      </p:sp>
    </p:spTree>
    <p:extLst>
      <p:ext uri="{BB962C8B-B14F-4D97-AF65-F5344CB8AC3E}">
        <p14:creationId xmlns:p14="http://schemas.microsoft.com/office/powerpoint/2010/main" val="241968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A screenshot of a cell phone&#10;&#10;Description automatically generated">
            <a:extLst>
              <a:ext uri="{FF2B5EF4-FFF2-40B4-BE49-F238E27FC236}">
                <a16:creationId xmlns:a16="http://schemas.microsoft.com/office/drawing/2014/main" id="{0480DE35-FEDF-4075-92C6-10A5BE367DE2}"/>
              </a:ext>
            </a:extLst>
          </p:cNvPr>
          <p:cNvPicPr>
            <a:picLocks noGrp="1" noChangeAspect="1"/>
          </p:cNvPicPr>
          <p:nvPr>
            <p:ph idx="1"/>
          </p:nvPr>
        </p:nvPicPr>
        <p:blipFill rotWithShape="1">
          <a:blip r:embed="rId2">
            <a:alphaModFix amt="40000"/>
          </a:blip>
          <a:srcRect l="5431" r="5431" b="1"/>
          <a:stretch/>
        </p:blipFill>
        <p:spPr>
          <a:xfrm>
            <a:off x="128585" y="115194"/>
            <a:ext cx="11934817" cy="6627613"/>
          </a:xfrm>
          <a:prstGeom prst="rect">
            <a:avLst/>
          </a:prstGeom>
        </p:spPr>
      </p:pic>
      <p:sp>
        <p:nvSpPr>
          <p:cNvPr id="2" name="Title 1">
            <a:extLst>
              <a:ext uri="{FF2B5EF4-FFF2-40B4-BE49-F238E27FC236}">
                <a16:creationId xmlns:a16="http://schemas.microsoft.com/office/drawing/2014/main" id="{2E5B4957-E3B3-4863-A78C-E14D7398C26C}"/>
              </a:ext>
            </a:extLst>
          </p:cNvPr>
          <p:cNvSpPr>
            <a:spLocks noGrp="1"/>
          </p:cNvSpPr>
          <p:nvPr>
            <p:ph type="title"/>
          </p:nvPr>
        </p:nvSpPr>
        <p:spPr>
          <a:xfrm>
            <a:off x="423863" y="3276601"/>
            <a:ext cx="10663237" cy="2387600"/>
          </a:xfrm>
        </p:spPr>
        <p:txBody>
          <a:bodyPr vert="horz" lIns="91440" tIns="45720" rIns="91440" bIns="45720" rtlCol="0" anchor="b">
            <a:normAutofit fontScale="90000"/>
          </a:bodyPr>
          <a:lstStyle/>
          <a:p>
            <a:r>
              <a:rPr lang="en-US" sz="5000" dirty="0">
                <a:solidFill>
                  <a:schemeClr val="bg1"/>
                </a:solidFill>
              </a:rPr>
              <a:t>Arizona Public Health Emergency</a:t>
            </a:r>
            <a:br>
              <a:rPr lang="en-US" sz="5000" dirty="0">
                <a:solidFill>
                  <a:schemeClr val="bg1"/>
                </a:solidFill>
              </a:rPr>
            </a:br>
            <a:r>
              <a:rPr lang="en-US" sz="5000" dirty="0">
                <a:solidFill>
                  <a:schemeClr val="bg1"/>
                </a:solidFill>
              </a:rPr>
              <a:t>~95,000 Cases</a:t>
            </a:r>
            <a:br>
              <a:rPr lang="en-US" sz="5000" dirty="0">
                <a:solidFill>
                  <a:schemeClr val="bg1"/>
                </a:solidFill>
              </a:rPr>
            </a:br>
            <a:r>
              <a:rPr lang="en-US" sz="5000" dirty="0">
                <a:solidFill>
                  <a:schemeClr val="bg1"/>
                </a:solidFill>
              </a:rPr>
              <a:t>~1800 Deaths</a:t>
            </a:r>
            <a:br>
              <a:rPr lang="en-US" sz="5000" dirty="0">
                <a:solidFill>
                  <a:schemeClr val="bg1"/>
                </a:solidFill>
              </a:rPr>
            </a:br>
            <a:r>
              <a:rPr lang="en-US" sz="5000" dirty="0">
                <a:solidFill>
                  <a:schemeClr val="bg1"/>
                </a:solidFill>
              </a:rPr>
              <a:t>~ 2500-3000 daily cases over the last 2 weeks</a:t>
            </a:r>
            <a:br>
              <a:rPr lang="en-US" sz="5000" dirty="0">
                <a:solidFill>
                  <a:schemeClr val="bg1"/>
                </a:solidFill>
              </a:rPr>
            </a:br>
            <a:r>
              <a:rPr lang="en-US" sz="5000" dirty="0">
                <a:solidFill>
                  <a:schemeClr val="bg1"/>
                </a:solidFill>
              </a:rPr>
              <a:t>~ 10% total percent positive</a:t>
            </a:r>
          </a:p>
        </p:txBody>
      </p:sp>
      <p:sp>
        <p:nvSpPr>
          <p:cNvPr id="33" name="Rectangle 32">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5184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641C0D7-453D-4929-AE43-1F5C0726FEE2}"/>
              </a:ext>
            </a:extLst>
          </p:cNvPr>
          <p:cNvSpPr>
            <a:spLocks noGrp="1"/>
          </p:cNvSpPr>
          <p:nvPr>
            <p:ph type="title"/>
          </p:nvPr>
        </p:nvSpPr>
        <p:spPr>
          <a:xfrm>
            <a:off x="398584" y="365125"/>
            <a:ext cx="3845169" cy="1325563"/>
          </a:xfrm>
        </p:spPr>
        <p:txBody>
          <a:bodyPr>
            <a:normAutofit/>
          </a:bodyPr>
          <a:lstStyle/>
          <a:p>
            <a:r>
              <a:rPr lang="en-US" sz="2700" dirty="0"/>
              <a:t>Medicare Telephone (Audio-only) Visits</a:t>
            </a:r>
          </a:p>
        </p:txBody>
      </p:sp>
      <p:sp>
        <p:nvSpPr>
          <p:cNvPr id="3" name="Content Placeholder 2">
            <a:extLst>
              <a:ext uri="{FF2B5EF4-FFF2-40B4-BE49-F238E27FC236}">
                <a16:creationId xmlns:a16="http://schemas.microsoft.com/office/drawing/2014/main" id="{3A6FBC65-DD41-4303-A814-BF54341F0B61}"/>
              </a:ext>
            </a:extLst>
          </p:cNvPr>
          <p:cNvSpPr>
            <a:spLocks noGrp="1"/>
          </p:cNvSpPr>
          <p:nvPr>
            <p:ph idx="1"/>
          </p:nvPr>
        </p:nvSpPr>
        <p:spPr>
          <a:xfrm>
            <a:off x="252147" y="1929387"/>
            <a:ext cx="4068356" cy="4351338"/>
          </a:xfrm>
        </p:spPr>
        <p:txBody>
          <a:bodyPr>
            <a:normAutofit/>
          </a:bodyPr>
          <a:lstStyle/>
          <a:p>
            <a:r>
              <a:rPr lang="en-US" sz="1700" dirty="0"/>
              <a:t>Telephone Evaluation, Management/Assessment and Management Services, and Behavioral Health and Education Services.</a:t>
            </a:r>
          </a:p>
          <a:p>
            <a:pPr marL="0" indent="0">
              <a:buNone/>
            </a:pPr>
            <a:endParaRPr lang="en-US" sz="1700" dirty="0"/>
          </a:p>
          <a:p>
            <a:r>
              <a:rPr lang="en-US" sz="1700" dirty="0"/>
              <a:t>A broad range of clinicians, including physicians, can now provide certain services by telephone to their patients.</a:t>
            </a:r>
          </a:p>
          <a:p>
            <a:endParaRPr lang="en-US" sz="1700" dirty="0"/>
          </a:p>
          <a:p>
            <a:r>
              <a:rPr lang="en-US" sz="1700" dirty="0"/>
              <a:t>Medicare payment for the telephone evaluation and management visits (CPT codes 99441-99443) </a:t>
            </a:r>
            <a:r>
              <a:rPr lang="en-US" sz="1700" dirty="0">
                <a:highlight>
                  <a:srgbClr val="FFFF00"/>
                </a:highlight>
              </a:rPr>
              <a:t>is equivalent </a:t>
            </a:r>
            <a:r>
              <a:rPr lang="en-US" sz="1700" dirty="0"/>
              <a:t>to the Medicare payment for office/outpatient visits with established patients effective March 1, 2020. </a:t>
            </a:r>
          </a:p>
        </p:txBody>
      </p:sp>
      <p:sp>
        <p:nvSpPr>
          <p:cNvPr id="14"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625EB149-F581-4A7E-B947-4CCCAD46E6BC}"/>
              </a:ext>
            </a:extLst>
          </p:cNvPr>
          <p:cNvPicPr>
            <a:picLocks noChangeAspect="1"/>
          </p:cNvPicPr>
          <p:nvPr/>
        </p:nvPicPr>
        <p:blipFill rotWithShape="1">
          <a:blip r:embed="rId2">
            <a:extLst>
              <a:ext uri="{28A0092B-C50C-407E-A947-70E740481C1C}">
                <a14:useLocalDpi xmlns:a14="http://schemas.microsoft.com/office/drawing/2010/main" val="0"/>
              </a:ext>
            </a:extLst>
          </a:blip>
          <a:srcRect l="1" r="11" b="470"/>
          <a:stretch/>
        </p:blipFill>
        <p:spPr>
          <a:xfrm>
            <a:off x="4963967" y="365125"/>
            <a:ext cx="6901070" cy="5534235"/>
          </a:xfrm>
          <a:prstGeom prst="rect">
            <a:avLst/>
          </a:prstGeom>
        </p:spPr>
      </p:pic>
      <p:sp>
        <p:nvSpPr>
          <p:cNvPr id="6" name="TextBox 5">
            <a:extLst>
              <a:ext uri="{FF2B5EF4-FFF2-40B4-BE49-F238E27FC236}">
                <a16:creationId xmlns:a16="http://schemas.microsoft.com/office/drawing/2014/main" id="{BEFAEFCA-43F5-4ED2-BFAE-DCC3F0279C77}"/>
              </a:ext>
            </a:extLst>
          </p:cNvPr>
          <p:cNvSpPr txBox="1"/>
          <p:nvPr/>
        </p:nvSpPr>
        <p:spPr>
          <a:xfrm>
            <a:off x="4963967" y="5957559"/>
            <a:ext cx="6901070" cy="646331"/>
          </a:xfrm>
          <a:prstGeom prst="rect">
            <a:avLst/>
          </a:prstGeom>
          <a:noFill/>
        </p:spPr>
        <p:txBody>
          <a:bodyPr wrap="square" rtlCol="0">
            <a:spAutoFit/>
          </a:bodyPr>
          <a:lstStyle/>
          <a:p>
            <a:r>
              <a:rPr lang="en-US" dirty="0">
                <a:hlinkClick r:id="rId3"/>
              </a:rPr>
              <a:t>https://www.acponline.org/practice-resources/covid-19-practice-management-resources/telehealth-coding-and-billing-during-covid-19</a:t>
            </a:r>
            <a:endParaRPr lang="en-US" dirty="0"/>
          </a:p>
        </p:txBody>
      </p:sp>
    </p:spTree>
    <p:extLst>
      <p:ext uri="{BB962C8B-B14F-4D97-AF65-F5344CB8AC3E}">
        <p14:creationId xmlns:p14="http://schemas.microsoft.com/office/powerpoint/2010/main" val="34359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A5BC8C-39C2-4635-80F5-69E0EF55DD3F}"/>
              </a:ext>
            </a:extLst>
          </p:cNvPr>
          <p:cNvPicPr>
            <a:picLocks noChangeAspect="1"/>
          </p:cNvPicPr>
          <p:nvPr/>
        </p:nvPicPr>
        <p:blipFill rotWithShape="1">
          <a:blip r:embed="rId2"/>
          <a:srcRect l="38548" r="7813" b="-2"/>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284ADB-D9AA-471A-93AE-899F56344AFE}"/>
              </a:ext>
            </a:extLst>
          </p:cNvPr>
          <p:cNvSpPr>
            <a:spLocks noGrp="1"/>
          </p:cNvSpPr>
          <p:nvPr>
            <p:ph type="title"/>
          </p:nvPr>
        </p:nvSpPr>
        <p:spPr>
          <a:xfrm>
            <a:off x="3173980" y="156438"/>
            <a:ext cx="7674125" cy="1454051"/>
          </a:xfrm>
        </p:spPr>
        <p:txBody>
          <a:bodyPr>
            <a:normAutofit/>
          </a:bodyPr>
          <a:lstStyle/>
          <a:p>
            <a:r>
              <a:rPr lang="en-US" dirty="0">
                <a:solidFill>
                  <a:srgbClr val="000000"/>
                </a:solidFill>
              </a:rPr>
              <a:t>Private Payer Billing and Coding</a:t>
            </a:r>
          </a:p>
        </p:txBody>
      </p:sp>
      <p:graphicFrame>
        <p:nvGraphicFramePr>
          <p:cNvPr id="5" name="Content Placeholder 2">
            <a:extLst>
              <a:ext uri="{FF2B5EF4-FFF2-40B4-BE49-F238E27FC236}">
                <a16:creationId xmlns:a16="http://schemas.microsoft.com/office/drawing/2014/main" id="{37FC7BAD-B572-480B-9346-D528C22A55B4}"/>
              </a:ext>
            </a:extLst>
          </p:cNvPr>
          <p:cNvGraphicFramePr>
            <a:graphicFrameLocks noGrp="1"/>
          </p:cNvGraphicFramePr>
          <p:nvPr>
            <p:ph idx="1"/>
            <p:extLst>
              <p:ext uri="{D42A27DB-BD31-4B8C-83A1-F6EECF244321}">
                <p14:modId xmlns:p14="http://schemas.microsoft.com/office/powerpoint/2010/main" val="1207670767"/>
              </p:ext>
            </p:extLst>
          </p:nvPr>
        </p:nvGraphicFramePr>
        <p:xfrm>
          <a:off x="5343189" y="1343379"/>
          <a:ext cx="6510144" cy="5194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950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8078CD1C-8656-445F-A29F-6846E4E0448C}"/>
              </a:ext>
            </a:extLst>
          </p:cNvPr>
          <p:cNvSpPr>
            <a:spLocks noGrp="1"/>
          </p:cNvSpPr>
          <p:nvPr>
            <p:ph type="title"/>
          </p:nvPr>
        </p:nvSpPr>
        <p:spPr>
          <a:xfrm>
            <a:off x="501821" y="373978"/>
            <a:ext cx="4766330" cy="1454051"/>
          </a:xfrm>
        </p:spPr>
        <p:txBody>
          <a:bodyPr>
            <a:normAutofit/>
          </a:bodyPr>
          <a:lstStyle/>
          <a:p>
            <a:r>
              <a:rPr lang="en-US" sz="3300" dirty="0">
                <a:solidFill>
                  <a:srgbClr val="000000"/>
                </a:solidFill>
              </a:rPr>
              <a:t>Next Steps</a:t>
            </a:r>
            <a:br>
              <a:rPr lang="en-US" sz="3300" dirty="0">
                <a:solidFill>
                  <a:srgbClr val="000000"/>
                </a:solidFill>
              </a:rPr>
            </a:br>
            <a:r>
              <a:rPr lang="en-US" sz="3300" dirty="0">
                <a:solidFill>
                  <a:srgbClr val="000000"/>
                </a:solidFill>
              </a:rPr>
              <a:t>American Medical Association Article</a:t>
            </a:r>
          </a:p>
        </p:txBody>
      </p:sp>
      <p:sp>
        <p:nvSpPr>
          <p:cNvPr id="9" name="Content Placeholder 8">
            <a:extLst>
              <a:ext uri="{FF2B5EF4-FFF2-40B4-BE49-F238E27FC236}">
                <a16:creationId xmlns:a16="http://schemas.microsoft.com/office/drawing/2014/main" id="{BFC31336-92B4-44F4-82CC-68ADF47FD0BD}"/>
              </a:ext>
            </a:extLst>
          </p:cNvPr>
          <p:cNvSpPr>
            <a:spLocks noGrp="1"/>
          </p:cNvSpPr>
          <p:nvPr>
            <p:ph idx="1"/>
          </p:nvPr>
        </p:nvSpPr>
        <p:spPr>
          <a:xfrm>
            <a:off x="316090" y="2014530"/>
            <a:ext cx="5776100" cy="4306495"/>
          </a:xfrm>
        </p:spPr>
        <p:txBody>
          <a:bodyPr anchor="t">
            <a:normAutofit/>
          </a:bodyPr>
          <a:lstStyle/>
          <a:p>
            <a:r>
              <a:rPr lang="en-US" sz="1800" b="1" dirty="0">
                <a:solidFill>
                  <a:srgbClr val="000000"/>
                </a:solidFill>
              </a:rPr>
              <a:t>After COVID-19, $250 billion in care could shift to telehealth</a:t>
            </a:r>
          </a:p>
          <a:p>
            <a:endParaRPr lang="en-US" sz="1600" dirty="0">
              <a:solidFill>
                <a:srgbClr val="000000"/>
              </a:solidFill>
            </a:endParaRPr>
          </a:p>
          <a:p>
            <a:r>
              <a:rPr lang="en-US" sz="1600" dirty="0">
                <a:solidFill>
                  <a:srgbClr val="000000"/>
                </a:solidFill>
              </a:rPr>
              <a:t>By shifting this care to telehealth, the authors estimated that:</a:t>
            </a:r>
          </a:p>
          <a:p>
            <a:pPr lvl="1"/>
            <a:r>
              <a:rPr lang="en-US" sz="1600" dirty="0">
                <a:solidFill>
                  <a:srgbClr val="000000"/>
                </a:solidFill>
              </a:rPr>
              <a:t>20% of all emergency room visits could be avoided.</a:t>
            </a:r>
          </a:p>
          <a:p>
            <a:pPr lvl="1"/>
            <a:r>
              <a:rPr lang="en-US" sz="1600" dirty="0">
                <a:solidFill>
                  <a:srgbClr val="000000"/>
                </a:solidFill>
              </a:rPr>
              <a:t>24% of health care office visits and outpatient volume could be delivered virtually and an additional 9% delivered “near-virtually.”</a:t>
            </a:r>
          </a:p>
          <a:p>
            <a:pPr lvl="1"/>
            <a:r>
              <a:rPr lang="en-US" sz="1600" dirty="0">
                <a:solidFill>
                  <a:srgbClr val="000000"/>
                </a:solidFill>
              </a:rPr>
              <a:t>35% of regular home health attendant services could be virtualized.</a:t>
            </a:r>
          </a:p>
          <a:p>
            <a:pPr lvl="1"/>
            <a:r>
              <a:rPr lang="en-US" sz="1600" dirty="0">
                <a:solidFill>
                  <a:srgbClr val="000000"/>
                </a:solidFill>
              </a:rPr>
              <a:t>2% of all outpatient volume could be shifted to the home setting, with tech-enabled medical administration.</a:t>
            </a:r>
          </a:p>
          <a:p>
            <a:endParaRPr lang="en-US" sz="1400" dirty="0">
              <a:solidFill>
                <a:srgbClr val="000000"/>
              </a:solidFill>
            </a:endParaRPr>
          </a:p>
        </p:txBody>
      </p:sp>
      <p:sp>
        <p:nvSpPr>
          <p:cNvPr id="52"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screenshot of a cell phone&#10;&#10;Description automatically generated">
            <a:extLst>
              <a:ext uri="{FF2B5EF4-FFF2-40B4-BE49-F238E27FC236}">
                <a16:creationId xmlns:a16="http://schemas.microsoft.com/office/drawing/2014/main" id="{DFAA77D1-8B62-44D9-89EA-FE467F235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788799"/>
            <a:ext cx="5729641" cy="5532226"/>
          </a:xfrm>
          <a:prstGeom prst="rect">
            <a:avLst/>
          </a:prstGeom>
        </p:spPr>
      </p:pic>
    </p:spTree>
    <p:extLst>
      <p:ext uri="{BB962C8B-B14F-4D97-AF65-F5344CB8AC3E}">
        <p14:creationId xmlns:p14="http://schemas.microsoft.com/office/powerpoint/2010/main" val="312103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B42DE2-EED1-45DC-BBA5-152EF7856C9C}"/>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Telehealth in the News</a:t>
            </a:r>
          </a:p>
        </p:txBody>
      </p:sp>
      <p:sp>
        <p:nvSpPr>
          <p:cNvPr id="42" name="Freeform: Shape 3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3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78566DDF-77A2-4D41-A3C5-3272ECEDB2D6}"/>
              </a:ext>
            </a:extLst>
          </p:cNvPr>
          <p:cNvSpPr>
            <a:spLocks noGrp="1"/>
          </p:cNvSpPr>
          <p:nvPr>
            <p:ph idx="1"/>
          </p:nvPr>
        </p:nvSpPr>
        <p:spPr>
          <a:xfrm>
            <a:off x="5698912" y="479767"/>
            <a:ext cx="6119389" cy="6166074"/>
          </a:xfrm>
        </p:spPr>
        <p:txBody>
          <a:bodyPr anchor="t">
            <a:normAutofit fontScale="92500" lnSpcReduction="20000"/>
          </a:bodyPr>
          <a:lstStyle/>
          <a:p>
            <a:r>
              <a:rPr lang="en-US" sz="2000" b="1" dirty="0"/>
              <a:t>Telemedicine Offers New Hope For Burnout Reduction During COVID-19</a:t>
            </a:r>
          </a:p>
          <a:p>
            <a:r>
              <a:rPr lang="en-US" sz="2000" b="1" dirty="0"/>
              <a:t>Telemedicine Tools Emerging in Medical School</a:t>
            </a:r>
          </a:p>
          <a:p>
            <a:r>
              <a:rPr lang="en-US" sz="2000" b="1" dirty="0"/>
              <a:t>Survey Shows Practitioners Learning Toward Telemedicine Future</a:t>
            </a:r>
          </a:p>
          <a:p>
            <a:r>
              <a:rPr lang="en-US" sz="2000" b="1" dirty="0"/>
              <a:t>No Medical Malpractice Found in Direct Telemedicine Cases</a:t>
            </a:r>
          </a:p>
          <a:p>
            <a:r>
              <a:rPr lang="en-US" sz="2000" b="1" dirty="0"/>
              <a:t>Future of health care after Covid-19: How telehealth is providing a catalyst for a change</a:t>
            </a:r>
          </a:p>
          <a:p>
            <a:r>
              <a:rPr lang="en-US" sz="2000" b="1" dirty="0"/>
              <a:t>Telecritical Care Expands Telehealth From the ICU to Where It’s Needed</a:t>
            </a:r>
          </a:p>
          <a:p>
            <a:r>
              <a:rPr lang="en-US" sz="2000" b="1" dirty="0"/>
              <a:t>FCC Boosts Rural Health Program Funding to Support Telehealth Expansion</a:t>
            </a:r>
          </a:p>
          <a:p>
            <a:r>
              <a:rPr lang="en-US" sz="2000" b="1" dirty="0"/>
              <a:t>Survey: COVID-19 Crisis Compels Dentists to Consider Telehealth</a:t>
            </a:r>
          </a:p>
          <a:p>
            <a:r>
              <a:rPr lang="en-US" sz="2000" b="1" dirty="0"/>
              <a:t>House to Debate Extending CARES Act Telehealth Coverage Indefinitely</a:t>
            </a:r>
          </a:p>
          <a:p>
            <a:r>
              <a:rPr lang="en-US" sz="2000" b="1" dirty="0"/>
              <a:t>CMS Moves to Make COVID-19 Home Health Telehealth Expansion Permanent</a:t>
            </a:r>
          </a:p>
          <a:p>
            <a:r>
              <a:rPr lang="en-US" sz="2000" b="1" dirty="0"/>
              <a:t>Lawmakers Want a Full Study of Telehealth During the COVID-19 Crisis</a:t>
            </a:r>
          </a:p>
          <a:p>
            <a:endParaRPr lang="en-US" sz="1300" b="1" dirty="0"/>
          </a:p>
          <a:p>
            <a:endParaRPr lang="en-US" sz="1300" dirty="0"/>
          </a:p>
        </p:txBody>
      </p:sp>
      <p:sp>
        <p:nvSpPr>
          <p:cNvPr id="39" name="Freeform: Shape 3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5146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1968-3185-472C-9559-A38123E38F10}"/>
              </a:ext>
            </a:extLst>
          </p:cNvPr>
          <p:cNvSpPr>
            <a:spLocks noGrp="1"/>
          </p:cNvSpPr>
          <p:nvPr>
            <p:ph type="title"/>
          </p:nvPr>
        </p:nvSpPr>
        <p:spPr>
          <a:xfrm>
            <a:off x="1653363" y="365760"/>
            <a:ext cx="9367203" cy="1188720"/>
          </a:xfrm>
        </p:spPr>
        <p:txBody>
          <a:bodyPr>
            <a:normAutofit/>
          </a:bodyPr>
          <a:lstStyle/>
          <a:p>
            <a:r>
              <a:rPr lang="en-US" dirty="0"/>
              <a:t>References</a:t>
            </a:r>
          </a:p>
        </p:txBody>
      </p:sp>
      <p:sp>
        <p:nvSpPr>
          <p:cNvPr id="23"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7DD4BCD-6261-468A-A849-5C69BDCB686B}"/>
              </a:ext>
            </a:extLst>
          </p:cNvPr>
          <p:cNvSpPr>
            <a:spLocks noGrp="1"/>
          </p:cNvSpPr>
          <p:nvPr>
            <p:ph idx="1"/>
          </p:nvPr>
        </p:nvSpPr>
        <p:spPr>
          <a:xfrm>
            <a:off x="855784" y="2176272"/>
            <a:ext cx="10773507" cy="4041648"/>
          </a:xfrm>
        </p:spPr>
        <p:txBody>
          <a:bodyPr anchor="t">
            <a:normAutofit/>
          </a:bodyPr>
          <a:lstStyle/>
          <a:p>
            <a:r>
              <a:rPr lang="en-US" sz="1300" dirty="0">
                <a:hlinkClick r:id="rId2"/>
              </a:rPr>
              <a:t>https://mhealthintelligence.com/topic/telehealth</a:t>
            </a:r>
            <a:endParaRPr lang="en-US" sz="1300" dirty="0"/>
          </a:p>
          <a:p>
            <a:r>
              <a:rPr lang="en-US" sz="1300" dirty="0">
                <a:hlinkClick r:id="rId3"/>
              </a:rPr>
              <a:t>http://telehealthtechnology.org/</a:t>
            </a:r>
            <a:endParaRPr lang="en-US" sz="1300" dirty="0"/>
          </a:p>
          <a:p>
            <a:r>
              <a:rPr lang="en-US" sz="1300" dirty="0">
                <a:hlinkClick r:id="rId4"/>
              </a:rPr>
              <a:t>https://www.azdhs.gov/preparedness/epidemiology-disease-control/infectious-disease-epidemiology/covid-19/dashboards/index.php</a:t>
            </a:r>
            <a:endParaRPr lang="en-US" sz="1300" dirty="0"/>
          </a:p>
          <a:p>
            <a:r>
              <a:rPr lang="en-US" sz="1300" dirty="0">
                <a:hlinkClick r:id="rId5"/>
              </a:rPr>
              <a:t>https://www.nrtrc.org/content/blog-post-files/Telehealth-Quick-Start-Guide.pdf</a:t>
            </a:r>
            <a:endParaRPr lang="en-US" sz="1300" dirty="0"/>
          </a:p>
          <a:p>
            <a:r>
              <a:rPr lang="en-US" sz="1300" dirty="0">
                <a:hlinkClick r:id="rId6"/>
              </a:rPr>
              <a:t>https://www.cdc.gov/coronavirus/2019-ncov/hcp/telehealth.html</a:t>
            </a:r>
            <a:endParaRPr lang="en-US" sz="1300" dirty="0"/>
          </a:p>
          <a:p>
            <a:r>
              <a:rPr lang="en-US" sz="1300" dirty="0">
                <a:hlinkClick r:id="rId7"/>
              </a:rPr>
              <a:t>https://www.cms.gov/newsroom/fact-sheets/medicare-telemedicine-health-care-provider-fact-sheet</a:t>
            </a:r>
            <a:endParaRPr lang="en-US" sz="1300" dirty="0"/>
          </a:p>
          <a:p>
            <a:r>
              <a:rPr lang="en-US" sz="1300" dirty="0">
                <a:hlinkClick r:id="rId8"/>
              </a:rPr>
              <a:t>https://www.matrc.org/wp-content/uploads/2020/04/Press-Ganey-Telemedicine_-1.pdf?9b3fb7&amp;9b3fb7</a:t>
            </a:r>
            <a:endParaRPr lang="en-US" sz="1300" dirty="0"/>
          </a:p>
          <a:p>
            <a:r>
              <a:rPr lang="en-US" sz="1300" dirty="0">
                <a:hlinkClick r:id="rId9"/>
              </a:rPr>
              <a:t>https://southwesttrc.org/resources/forms</a:t>
            </a:r>
            <a:endParaRPr lang="en-US" sz="1300" dirty="0"/>
          </a:p>
          <a:p>
            <a:r>
              <a:rPr lang="en-US" sz="1300" dirty="0">
                <a:hlinkClick r:id="rId10"/>
              </a:rPr>
              <a:t>https://www.fsmb.org/advocacy/covid-19/</a:t>
            </a:r>
            <a:endParaRPr lang="en-US" sz="1300" dirty="0"/>
          </a:p>
          <a:p>
            <a:r>
              <a:rPr lang="en-US" sz="1300" dirty="0">
                <a:hlinkClick r:id="rId11"/>
              </a:rPr>
              <a:t>https://www.cchpca.org/telehealth-policy/telehealth-and-medicare</a:t>
            </a:r>
            <a:endParaRPr lang="en-US" sz="1300" dirty="0"/>
          </a:p>
          <a:p>
            <a:r>
              <a:rPr lang="en-US" sz="1300" dirty="0">
                <a:hlinkClick r:id="rId12"/>
              </a:rPr>
              <a:t>https://www.cms.gov/Outreach-and-Education/Medicare-Learning-Network-MLN/MLNProducts/Downloads/Telehealth-Services-Text-Only.pdf</a:t>
            </a:r>
            <a:endParaRPr lang="en-US" sz="1300" dirty="0"/>
          </a:p>
          <a:p>
            <a:r>
              <a:rPr lang="en-US" sz="1300" dirty="0">
                <a:hlinkClick r:id="rId13"/>
              </a:rPr>
              <a:t>https://www.cms.gov/files/document/covid-19-physicians-and-practitioners.pdf</a:t>
            </a:r>
            <a:endParaRPr lang="en-US" sz="1300" b="1" dirty="0"/>
          </a:p>
        </p:txBody>
      </p:sp>
    </p:spTree>
    <p:extLst>
      <p:ext uri="{BB962C8B-B14F-4D97-AF65-F5344CB8AC3E}">
        <p14:creationId xmlns:p14="http://schemas.microsoft.com/office/powerpoint/2010/main" val="359123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0520-166A-4E9D-9E1E-B6A1E959878E}"/>
              </a:ext>
            </a:extLst>
          </p:cNvPr>
          <p:cNvSpPr>
            <a:spLocks noGrp="1"/>
          </p:cNvSpPr>
          <p:nvPr>
            <p:ph type="title"/>
          </p:nvPr>
        </p:nvSpPr>
        <p:spPr>
          <a:xfrm>
            <a:off x="6485024" y="652403"/>
            <a:ext cx="5259707" cy="1325563"/>
          </a:xfrm>
        </p:spPr>
        <p:txBody>
          <a:bodyPr>
            <a:normAutofit/>
          </a:bodyPr>
          <a:lstStyle/>
          <a:p>
            <a:r>
              <a:rPr lang="en-US" dirty="0"/>
              <a:t>Presentation Goals</a:t>
            </a:r>
          </a:p>
        </p:txBody>
      </p:sp>
      <p:sp>
        <p:nvSpPr>
          <p:cNvPr id="24" name="Freeform: Shape 23">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BFB9C9BC-EA05-498B-BAB4-F7667BEA9D7C}"/>
              </a:ext>
            </a:extLst>
          </p:cNvPr>
          <p:cNvPicPr>
            <a:picLocks noChangeAspect="1"/>
          </p:cNvPicPr>
          <p:nvPr/>
        </p:nvPicPr>
        <p:blipFill rotWithShape="1">
          <a:blip r:embed="rId2"/>
          <a:srcRect l="15895" r="1"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508D740A-9673-42A7-A1D5-6C2AF21965A5}"/>
              </a:ext>
            </a:extLst>
          </p:cNvPr>
          <p:cNvSpPr>
            <a:spLocks noGrp="1"/>
          </p:cNvSpPr>
          <p:nvPr>
            <p:ph idx="1"/>
          </p:nvPr>
        </p:nvSpPr>
        <p:spPr>
          <a:xfrm>
            <a:off x="5553075" y="1977966"/>
            <a:ext cx="6531839" cy="4443362"/>
          </a:xfrm>
        </p:spPr>
        <p:txBody>
          <a:bodyPr anchor="t">
            <a:normAutofit/>
          </a:bodyPr>
          <a:lstStyle/>
          <a:p>
            <a:r>
              <a:rPr lang="en-US" sz="2000" dirty="0"/>
              <a:t>Describe key telehealth changes during COVID pandemic.</a:t>
            </a:r>
          </a:p>
          <a:p>
            <a:r>
              <a:rPr lang="en-US" sz="2000" dirty="0"/>
              <a:t>Share our story of the rapid transition to telehealth.</a:t>
            </a:r>
          </a:p>
          <a:p>
            <a:pPr lvl="1"/>
            <a:r>
              <a:rPr lang="en-US" sz="2000" dirty="0"/>
              <a:t>What went well?</a:t>
            </a:r>
          </a:p>
          <a:p>
            <a:pPr lvl="1"/>
            <a:r>
              <a:rPr lang="en-US" sz="2000" dirty="0"/>
              <a:t>What are lessons we are learning?</a:t>
            </a:r>
          </a:p>
          <a:p>
            <a:r>
              <a:rPr lang="en-US" sz="2000" dirty="0"/>
              <a:t>Determine best practices for conducting the telehealth visit?</a:t>
            </a:r>
          </a:p>
          <a:p>
            <a:pPr lvl="1"/>
            <a:r>
              <a:rPr lang="en-US" sz="2000" dirty="0"/>
              <a:t>What do the experts say? </a:t>
            </a:r>
          </a:p>
          <a:p>
            <a:pPr lvl="1"/>
            <a:r>
              <a:rPr lang="en-US" sz="2000" dirty="0"/>
              <a:t>What do our patients say? </a:t>
            </a:r>
          </a:p>
          <a:p>
            <a:r>
              <a:rPr lang="en-US" sz="2000" dirty="0"/>
              <a:t>Describe billing and coding strategies published by Medicare.</a:t>
            </a:r>
          </a:p>
          <a:p>
            <a:r>
              <a:rPr lang="en-US" sz="2000" dirty="0"/>
              <a:t>Define Medicare Telehealth visits. </a:t>
            </a:r>
          </a:p>
          <a:p>
            <a:r>
              <a:rPr lang="en-US" sz="2000" dirty="0"/>
              <a:t>Discuss the next steps in telehealth.</a:t>
            </a:r>
          </a:p>
          <a:p>
            <a:endParaRPr lang="en-US" sz="2000" dirty="0"/>
          </a:p>
          <a:p>
            <a:endParaRPr lang="en-US" sz="2000" dirty="0"/>
          </a:p>
          <a:p>
            <a:endParaRPr lang="en-US" sz="1100" dirty="0"/>
          </a:p>
        </p:txBody>
      </p:sp>
      <p:sp>
        <p:nvSpPr>
          <p:cNvPr id="5" name="Rectangle 4">
            <a:extLst>
              <a:ext uri="{FF2B5EF4-FFF2-40B4-BE49-F238E27FC236}">
                <a16:creationId xmlns:a16="http://schemas.microsoft.com/office/drawing/2014/main" id="{2EB1A3E2-5955-46BF-8CEE-C6544F9D7654}"/>
              </a:ext>
            </a:extLst>
          </p:cNvPr>
          <p:cNvSpPr/>
          <p:nvPr/>
        </p:nvSpPr>
        <p:spPr>
          <a:xfrm>
            <a:off x="107086" y="5697754"/>
            <a:ext cx="5245559" cy="1238801"/>
          </a:xfrm>
          <a:prstGeom prst="rect">
            <a:avLst/>
          </a:prstGeom>
        </p:spPr>
        <p:txBody>
          <a:bodyPr wrap="square">
            <a:spAutoFit/>
          </a:bodyPr>
          <a:lstStyle/>
          <a:p>
            <a:r>
              <a:rPr lang="en-US" sz="1600" i="1" dirty="0">
                <a:solidFill>
                  <a:schemeClr val="accent1">
                    <a:lumMod val="60000"/>
                    <a:lumOff val="40000"/>
                  </a:schemeClr>
                </a:solidFill>
              </a:rPr>
              <a:t>These topics are meant to be a general summary and not intended to take the place of either written law, regulations, or reimbursement.  Please review specific state statutes and regulations for full and accurate content. </a:t>
            </a:r>
          </a:p>
          <a:p>
            <a:endParaRPr lang="en-US" sz="1050" dirty="0"/>
          </a:p>
        </p:txBody>
      </p:sp>
    </p:spTree>
    <p:extLst>
      <p:ext uri="{BB962C8B-B14F-4D97-AF65-F5344CB8AC3E}">
        <p14:creationId xmlns:p14="http://schemas.microsoft.com/office/powerpoint/2010/main" val="598218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8" name="Rectangle 41">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9" name="Rectangle 43">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24DE38-84FC-4D90-987C-E6C0B54AD3E8}"/>
              </a:ext>
            </a:extLst>
          </p:cNvPr>
          <p:cNvSpPr>
            <a:spLocks noGrp="1"/>
          </p:cNvSpPr>
          <p:nvPr>
            <p:ph type="title"/>
          </p:nvPr>
        </p:nvSpPr>
        <p:spPr>
          <a:xfrm>
            <a:off x="832385" y="1597329"/>
            <a:ext cx="3248379" cy="4573225"/>
          </a:xfrm>
        </p:spPr>
        <p:txBody>
          <a:bodyPr anchor="t">
            <a:normAutofit/>
          </a:bodyPr>
          <a:lstStyle/>
          <a:p>
            <a:pPr algn="ctr"/>
            <a:r>
              <a:rPr lang="en-US" sz="3200" dirty="0">
                <a:solidFill>
                  <a:srgbClr val="FFFFFF"/>
                </a:solidFill>
              </a:rPr>
              <a:t>MWU </a:t>
            </a:r>
            <a:br>
              <a:rPr lang="en-US" sz="3200" dirty="0">
                <a:solidFill>
                  <a:srgbClr val="FFFFFF"/>
                </a:solidFill>
              </a:rPr>
            </a:br>
            <a:r>
              <a:rPr lang="en-US" sz="3200" dirty="0">
                <a:solidFill>
                  <a:srgbClr val="FFFFFF"/>
                </a:solidFill>
              </a:rPr>
              <a:t>Multispecialty </a:t>
            </a:r>
            <a:br>
              <a:rPr lang="en-US" sz="3200" dirty="0">
                <a:solidFill>
                  <a:srgbClr val="FFFFFF"/>
                </a:solidFill>
              </a:rPr>
            </a:br>
            <a:r>
              <a:rPr lang="en-US" sz="3200" dirty="0">
                <a:solidFill>
                  <a:srgbClr val="FFFFFF"/>
                </a:solidFill>
              </a:rPr>
              <a:t>Clinic </a:t>
            </a:r>
            <a:br>
              <a:rPr lang="en-US" sz="3200" dirty="0">
                <a:solidFill>
                  <a:srgbClr val="FFFFFF"/>
                </a:solidFill>
              </a:rPr>
            </a:br>
            <a:r>
              <a:rPr lang="en-US" sz="3200" dirty="0">
                <a:solidFill>
                  <a:srgbClr val="FFFFFF"/>
                </a:solidFill>
              </a:rPr>
              <a:t>Glendale AZ</a:t>
            </a:r>
          </a:p>
        </p:txBody>
      </p:sp>
      <p:sp>
        <p:nvSpPr>
          <p:cNvPr id="3" name="Content Placeholder 2">
            <a:extLst>
              <a:ext uri="{FF2B5EF4-FFF2-40B4-BE49-F238E27FC236}">
                <a16:creationId xmlns:a16="http://schemas.microsoft.com/office/drawing/2014/main" id="{A9BDB771-AD34-4552-BF29-DA9906A27268}"/>
              </a:ext>
            </a:extLst>
          </p:cNvPr>
          <p:cNvSpPr>
            <a:spLocks noGrp="1"/>
          </p:cNvSpPr>
          <p:nvPr>
            <p:ph sz="half" idx="1"/>
          </p:nvPr>
        </p:nvSpPr>
        <p:spPr>
          <a:xfrm>
            <a:off x="4243759" y="2969612"/>
            <a:ext cx="7555924" cy="3846235"/>
          </a:xfrm>
        </p:spPr>
        <p:txBody>
          <a:bodyPr>
            <a:normAutofit/>
          </a:bodyPr>
          <a:lstStyle/>
          <a:p>
            <a:r>
              <a:rPr lang="en-US" sz="2000" dirty="0"/>
              <a:t>Family Medicine Clinic</a:t>
            </a:r>
          </a:p>
          <a:p>
            <a:pPr lvl="1"/>
            <a:r>
              <a:rPr lang="en-US" sz="2000" dirty="0"/>
              <a:t>13 Providers (DO, PAs)</a:t>
            </a:r>
          </a:p>
          <a:p>
            <a:r>
              <a:rPr lang="en-US" sz="2000" dirty="0"/>
              <a:t>Foot and Ankle Clinic </a:t>
            </a:r>
          </a:p>
          <a:p>
            <a:pPr lvl="1"/>
            <a:r>
              <a:rPr lang="en-US" sz="2000" dirty="0"/>
              <a:t>2 Providers (DPM)</a:t>
            </a:r>
          </a:p>
          <a:p>
            <a:r>
              <a:rPr lang="en-US" sz="2000" dirty="0"/>
              <a:t>Osteopathic Manipulative Medicine Specialty Clinic</a:t>
            </a:r>
          </a:p>
          <a:p>
            <a:pPr lvl="1"/>
            <a:r>
              <a:rPr lang="en-US" sz="2000" dirty="0"/>
              <a:t>5 Providers</a:t>
            </a:r>
          </a:p>
          <a:p>
            <a:r>
              <a:rPr lang="en-US" sz="2000" dirty="0"/>
              <a:t>Pharmacy Services </a:t>
            </a:r>
          </a:p>
          <a:p>
            <a:pPr lvl="1"/>
            <a:r>
              <a:rPr lang="en-US" sz="2000" dirty="0"/>
              <a:t>4 Providers (PharmD)</a:t>
            </a:r>
          </a:p>
          <a:p>
            <a:r>
              <a:rPr lang="en-US" sz="2000" dirty="0"/>
              <a:t>Support staff </a:t>
            </a:r>
          </a:p>
          <a:p>
            <a:pPr lvl="1"/>
            <a:r>
              <a:rPr lang="en-US" sz="2000" dirty="0"/>
              <a:t>30+ (Nurses, MA, patient account representatives, billing, etc.) </a:t>
            </a:r>
          </a:p>
          <a:p>
            <a:pPr lvl="1"/>
            <a:endParaRPr lang="en-US" sz="1900" dirty="0"/>
          </a:p>
          <a:p>
            <a:pPr lvl="1"/>
            <a:endParaRPr lang="en-US" sz="1900" dirty="0"/>
          </a:p>
        </p:txBody>
      </p:sp>
      <p:sp>
        <p:nvSpPr>
          <p:cNvPr id="4" name="Content Placeholder 3">
            <a:extLst>
              <a:ext uri="{FF2B5EF4-FFF2-40B4-BE49-F238E27FC236}">
                <a16:creationId xmlns:a16="http://schemas.microsoft.com/office/drawing/2014/main" id="{0AA2FA40-FAA9-4929-909F-7F6868EF617E}"/>
              </a:ext>
            </a:extLst>
          </p:cNvPr>
          <p:cNvSpPr>
            <a:spLocks noGrp="1"/>
          </p:cNvSpPr>
          <p:nvPr>
            <p:ph sz="half" idx="2"/>
          </p:nvPr>
        </p:nvSpPr>
        <p:spPr>
          <a:xfrm>
            <a:off x="4253964" y="231611"/>
            <a:ext cx="6770631" cy="4501127"/>
          </a:xfrm>
        </p:spPr>
        <p:txBody>
          <a:bodyPr>
            <a:normAutofit/>
          </a:bodyPr>
          <a:lstStyle/>
          <a:p>
            <a:r>
              <a:rPr lang="en-US" sz="2000" dirty="0"/>
              <a:t>Patient care numbers prior to COVID</a:t>
            </a:r>
          </a:p>
          <a:p>
            <a:pPr lvl="1"/>
            <a:r>
              <a:rPr lang="en-US" sz="2000" dirty="0"/>
              <a:t>Daily patient appointment volume~ 200</a:t>
            </a:r>
          </a:p>
          <a:p>
            <a:pPr lvl="1"/>
            <a:r>
              <a:rPr lang="en-US" sz="2000" dirty="0"/>
              <a:t>Daily patient phone call volume ~200</a:t>
            </a:r>
          </a:p>
          <a:p>
            <a:pPr lvl="1"/>
            <a:r>
              <a:rPr lang="en-US" sz="2000" dirty="0"/>
              <a:t>Family Medicine monthly appointment volume ~1200</a:t>
            </a:r>
          </a:p>
        </p:txBody>
      </p:sp>
      <p:pic>
        <p:nvPicPr>
          <p:cNvPr id="8" name="Picture 7">
            <a:extLst>
              <a:ext uri="{FF2B5EF4-FFF2-40B4-BE49-F238E27FC236}">
                <a16:creationId xmlns:a16="http://schemas.microsoft.com/office/drawing/2014/main" id="{9233F6DB-1B5D-47B2-A58B-14B60A5A25D6}"/>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4000" contrast="13000"/>
                    </a14:imgEffect>
                  </a14:imgLayer>
                </a14:imgProps>
              </a:ext>
            </a:extLst>
          </a:blip>
          <a:stretch>
            <a:fillRect/>
          </a:stretch>
        </p:blipFill>
        <p:spPr>
          <a:xfrm>
            <a:off x="1919160" y="143244"/>
            <a:ext cx="1088403" cy="1088403"/>
          </a:xfrm>
          <a:prstGeom prst="rect">
            <a:avLst/>
          </a:prstGeom>
        </p:spPr>
      </p:pic>
      <p:pic>
        <p:nvPicPr>
          <p:cNvPr id="10" name="Picture 9">
            <a:extLst>
              <a:ext uri="{FF2B5EF4-FFF2-40B4-BE49-F238E27FC236}">
                <a16:creationId xmlns:a16="http://schemas.microsoft.com/office/drawing/2014/main" id="{43D40247-D384-446E-81A6-47DF54078AD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6000"/>
                    </a14:imgEffect>
                  </a14:imgLayer>
                </a14:imgProps>
              </a:ext>
            </a:extLst>
          </a:blip>
          <a:stretch>
            <a:fillRect/>
          </a:stretch>
        </p:blipFill>
        <p:spPr>
          <a:xfrm>
            <a:off x="1167404" y="4612423"/>
            <a:ext cx="2548876" cy="1901854"/>
          </a:xfrm>
          <a:prstGeom prst="rect">
            <a:avLst/>
          </a:prstGeom>
        </p:spPr>
      </p:pic>
      <p:pic>
        <p:nvPicPr>
          <p:cNvPr id="12" name="Picture 11">
            <a:extLst>
              <a:ext uri="{FF2B5EF4-FFF2-40B4-BE49-F238E27FC236}">
                <a16:creationId xmlns:a16="http://schemas.microsoft.com/office/drawing/2014/main" id="{4F20E9A9-1B35-413C-8801-434FA84822F1}"/>
              </a:ext>
            </a:extLst>
          </p:cNvPr>
          <p:cNvPicPr>
            <a:picLocks noChangeAspect="1"/>
          </p:cNvPicPr>
          <p:nvPr/>
        </p:nvPicPr>
        <p:blipFill>
          <a:blip r:embed="rId6"/>
          <a:stretch>
            <a:fillRect/>
          </a:stretch>
        </p:blipFill>
        <p:spPr>
          <a:xfrm>
            <a:off x="7858740" y="1746823"/>
            <a:ext cx="4143609" cy="27617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717210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C202-6B51-4370-B3FA-EFCEC724B3D2}"/>
              </a:ext>
            </a:extLst>
          </p:cNvPr>
          <p:cNvSpPr>
            <a:spLocks noGrp="1"/>
          </p:cNvSpPr>
          <p:nvPr>
            <p:ph type="title"/>
          </p:nvPr>
        </p:nvSpPr>
        <p:spPr>
          <a:xfrm>
            <a:off x="804673" y="1445494"/>
            <a:ext cx="3616856" cy="4376572"/>
          </a:xfrm>
        </p:spPr>
        <p:txBody>
          <a:bodyPr anchor="ctr">
            <a:normAutofit/>
          </a:bodyPr>
          <a:lstStyle/>
          <a:p>
            <a:r>
              <a:rPr lang="en-US" sz="4100" dirty="0"/>
              <a:t>Telehealth Quick Implementation</a:t>
            </a:r>
          </a:p>
        </p:txBody>
      </p:sp>
      <p:sp>
        <p:nvSpPr>
          <p:cNvPr id="24" name="Freeform: Shape 1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FB70DAC-2E59-40BD-BE5C-BFF574C6D293}"/>
              </a:ext>
            </a:extLst>
          </p:cNvPr>
          <p:cNvSpPr>
            <a:spLocks noGrp="1"/>
          </p:cNvSpPr>
          <p:nvPr>
            <p:ph idx="1"/>
          </p:nvPr>
        </p:nvSpPr>
        <p:spPr>
          <a:xfrm>
            <a:off x="5664280" y="281002"/>
            <a:ext cx="6447692" cy="6295995"/>
          </a:xfrm>
        </p:spPr>
        <p:txBody>
          <a:bodyPr anchor="ctr">
            <a:normAutofit fontScale="85000" lnSpcReduction="20000"/>
          </a:bodyPr>
          <a:lstStyle/>
          <a:p>
            <a:r>
              <a:rPr lang="en-US" sz="2000" dirty="0">
                <a:solidFill>
                  <a:schemeClr val="bg1"/>
                </a:solidFill>
              </a:rPr>
              <a:t>Determine the need</a:t>
            </a:r>
          </a:p>
          <a:p>
            <a:pPr lvl="1"/>
            <a:r>
              <a:rPr lang="en-US" sz="2000" dirty="0">
                <a:solidFill>
                  <a:schemeClr val="bg1"/>
                </a:solidFill>
              </a:rPr>
              <a:t>What are you trying to accomplish?</a:t>
            </a:r>
          </a:p>
          <a:p>
            <a:pPr lvl="1"/>
            <a:r>
              <a:rPr lang="en-US" sz="2000" dirty="0">
                <a:solidFill>
                  <a:schemeClr val="bg1"/>
                </a:solidFill>
              </a:rPr>
              <a:t>What services are appropriate for telehealth? </a:t>
            </a:r>
          </a:p>
          <a:p>
            <a:r>
              <a:rPr lang="en-US" sz="2000" dirty="0">
                <a:solidFill>
                  <a:schemeClr val="bg1"/>
                </a:solidFill>
              </a:rPr>
              <a:t>Determine the technology</a:t>
            </a:r>
          </a:p>
          <a:p>
            <a:pPr lvl="1"/>
            <a:r>
              <a:rPr lang="en-US" sz="2000" dirty="0">
                <a:solidFill>
                  <a:schemeClr val="bg1"/>
                </a:solidFill>
              </a:rPr>
              <a:t>Recommended to take a long look at what works the best</a:t>
            </a:r>
          </a:p>
          <a:p>
            <a:pPr lvl="1"/>
            <a:r>
              <a:rPr lang="en-US" sz="2000" dirty="0">
                <a:solidFill>
                  <a:schemeClr val="bg1"/>
                </a:solidFill>
              </a:rPr>
              <a:t>Pre-test on patients</a:t>
            </a:r>
          </a:p>
          <a:p>
            <a:pPr lvl="1"/>
            <a:r>
              <a:rPr lang="en-US" sz="2000" dirty="0">
                <a:solidFill>
                  <a:schemeClr val="bg1"/>
                </a:solidFill>
                <a:hlinkClick r:id="rId3"/>
              </a:rPr>
              <a:t>National Telehealth Technology Assessment Resource Center (TTAC)</a:t>
            </a:r>
            <a:endParaRPr lang="en-US" sz="2000" dirty="0">
              <a:solidFill>
                <a:schemeClr val="bg1"/>
              </a:solidFill>
            </a:endParaRPr>
          </a:p>
          <a:p>
            <a:r>
              <a:rPr lang="en-US" sz="2000" dirty="0">
                <a:solidFill>
                  <a:schemeClr val="bg1"/>
                </a:solidFill>
              </a:rPr>
              <a:t>Legal and Regulatory Considerations</a:t>
            </a:r>
          </a:p>
          <a:p>
            <a:pPr lvl="1"/>
            <a:r>
              <a:rPr lang="en-US" sz="2000" dirty="0">
                <a:solidFill>
                  <a:schemeClr val="bg1"/>
                </a:solidFill>
              </a:rPr>
              <a:t>Informed consent </a:t>
            </a:r>
          </a:p>
          <a:p>
            <a:pPr lvl="2"/>
            <a:r>
              <a:rPr lang="en-US" dirty="0">
                <a:solidFill>
                  <a:schemeClr val="bg1"/>
                </a:solidFill>
                <a:hlinkClick r:id="rId4"/>
              </a:rPr>
              <a:t>Southwest Telehealth Resource Center</a:t>
            </a:r>
            <a:endParaRPr lang="en-US" dirty="0">
              <a:solidFill>
                <a:schemeClr val="bg1"/>
              </a:solidFill>
            </a:endParaRPr>
          </a:p>
          <a:p>
            <a:pPr lvl="1"/>
            <a:r>
              <a:rPr lang="en-US" sz="2000" dirty="0">
                <a:solidFill>
                  <a:schemeClr val="bg1"/>
                </a:solidFill>
              </a:rPr>
              <a:t>Licensure </a:t>
            </a:r>
          </a:p>
          <a:p>
            <a:pPr lvl="2"/>
            <a:r>
              <a:rPr lang="en-US" dirty="0">
                <a:solidFill>
                  <a:schemeClr val="bg1"/>
                </a:solidFill>
                <a:hlinkClick r:id="rId5"/>
              </a:rPr>
              <a:t>Federation of State Medical Boards, States Waiving Telehealth Licensure</a:t>
            </a:r>
            <a:endParaRPr lang="en-US" dirty="0">
              <a:solidFill>
                <a:schemeClr val="bg1"/>
              </a:solidFill>
            </a:endParaRPr>
          </a:p>
          <a:p>
            <a:pPr lvl="1"/>
            <a:r>
              <a:rPr lang="en-US" sz="2000" dirty="0">
                <a:solidFill>
                  <a:schemeClr val="bg1"/>
                </a:solidFill>
              </a:rPr>
              <a:t>Medical Malpractice </a:t>
            </a:r>
          </a:p>
          <a:p>
            <a:pPr lvl="1"/>
            <a:r>
              <a:rPr lang="en-US" sz="2000" dirty="0">
                <a:solidFill>
                  <a:schemeClr val="bg1"/>
                </a:solidFill>
              </a:rPr>
              <a:t>HIPAA</a:t>
            </a:r>
          </a:p>
          <a:p>
            <a:pPr lvl="2"/>
            <a:r>
              <a:rPr lang="en-US" dirty="0">
                <a:solidFill>
                  <a:schemeClr val="bg1"/>
                </a:solidFill>
                <a:hlinkClick r:id="rId6"/>
              </a:rPr>
              <a:t>Center for Connected Health Policy- The National Telehealth Policy Resource Center</a:t>
            </a:r>
            <a:endParaRPr lang="en-US" dirty="0">
              <a:solidFill>
                <a:schemeClr val="bg1"/>
              </a:solidFill>
            </a:endParaRPr>
          </a:p>
          <a:p>
            <a:endParaRPr lang="en-US" sz="2000" dirty="0">
              <a:solidFill>
                <a:schemeClr val="bg1"/>
              </a:solidFill>
            </a:endParaRPr>
          </a:p>
          <a:p>
            <a:r>
              <a:rPr lang="en-US" sz="2000" dirty="0">
                <a:solidFill>
                  <a:schemeClr val="bg1"/>
                </a:solidFill>
              </a:rPr>
              <a:t>Workflow</a:t>
            </a:r>
          </a:p>
          <a:p>
            <a:pPr lvl="1"/>
            <a:r>
              <a:rPr lang="en-US" sz="2000" dirty="0">
                <a:solidFill>
                  <a:schemeClr val="bg1"/>
                </a:solidFill>
              </a:rPr>
              <a:t>Training: health care team, support staff, AND patients.</a:t>
            </a:r>
          </a:p>
          <a:p>
            <a:r>
              <a:rPr lang="en-US" sz="2000" dirty="0">
                <a:solidFill>
                  <a:schemeClr val="bg1"/>
                </a:solidFill>
              </a:rPr>
              <a:t>Reimbursement</a:t>
            </a:r>
          </a:p>
          <a:p>
            <a:pPr lvl="1"/>
            <a:r>
              <a:rPr lang="en-US" sz="2000" dirty="0">
                <a:solidFill>
                  <a:schemeClr val="bg1"/>
                </a:solidFill>
                <a:hlinkClick r:id="rId7"/>
              </a:rPr>
              <a:t>The MLN Booklet Telehealth Services</a:t>
            </a:r>
            <a:r>
              <a:rPr lang="en-US" sz="2000" dirty="0">
                <a:solidFill>
                  <a:schemeClr val="bg1"/>
                </a:solidFill>
              </a:rPr>
              <a:t> (Center for Medicare Services)</a:t>
            </a:r>
          </a:p>
          <a:p>
            <a:r>
              <a:rPr lang="en-US" sz="2000" dirty="0">
                <a:solidFill>
                  <a:schemeClr val="bg1"/>
                </a:solidFill>
              </a:rPr>
              <a:t>Feedback and Fine tuning</a:t>
            </a:r>
          </a:p>
          <a:p>
            <a:endParaRPr lang="en-US" sz="900" dirty="0">
              <a:solidFill>
                <a:schemeClr val="bg1"/>
              </a:solidFill>
            </a:endParaRPr>
          </a:p>
        </p:txBody>
      </p:sp>
      <p:cxnSp>
        <p:nvCxnSpPr>
          <p:cNvPr id="5" name="Straight Connector 4"/>
          <p:cNvCxnSpPr/>
          <p:nvPr/>
        </p:nvCxnSpPr>
        <p:spPr>
          <a:xfrm flipV="1">
            <a:off x="5664280" y="4732020"/>
            <a:ext cx="6165770" cy="11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206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1A48365-B48D-490D-A7DE-D85CC9AD2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schemeClr>
              </a:solidFill>
            </a:endParaRPr>
          </a:p>
        </p:txBody>
      </p:sp>
      <p:sp>
        <p:nvSpPr>
          <p:cNvPr id="22" name="Freeform: Shape 21">
            <a:extLst>
              <a:ext uri="{FF2B5EF4-FFF2-40B4-BE49-F238E27FC236}">
                <a16:creationId xmlns:a16="http://schemas.microsoft.com/office/drawing/2014/main" id="{521F05AC-2996-48A9-9B40-1A0FC53D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4D28984-3BC5-46EF-AC0D-3DC798CD8C99}"/>
              </a:ext>
              <a:ext uri="{C183D7F6-B498-43B3-948B-1728B52AA6E4}">
                <adec:decorative xmlns:adec="http://schemas.microsoft.com/office/drawing/2017/decorative" val="0"/>
              </a:ext>
            </a:extLst>
          </p:cNvPr>
          <p:cNvSpPr txBox="1"/>
          <p:nvPr/>
        </p:nvSpPr>
        <p:spPr>
          <a:xfrm>
            <a:off x="766228" y="70559"/>
            <a:ext cx="4185671" cy="211416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400" b="1" u="sng" dirty="0"/>
          </a:p>
          <a:p>
            <a:pPr>
              <a:lnSpc>
                <a:spcPct val="90000"/>
              </a:lnSpc>
              <a:spcAft>
                <a:spcPts val="600"/>
              </a:spcAft>
            </a:pPr>
            <a:r>
              <a:rPr lang="en-US" sz="2000" b="1" u="sng" dirty="0">
                <a:solidFill>
                  <a:schemeClr val="bg1"/>
                </a:solidFill>
              </a:rPr>
              <a:t>Implementation of Telehealth in MSC </a:t>
            </a:r>
          </a:p>
          <a:p>
            <a:pPr marL="342900"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100" dirty="0"/>
          </a:p>
        </p:txBody>
      </p:sp>
      <p:pic>
        <p:nvPicPr>
          <p:cNvPr id="9" name="Content Placeholder 8" descr="A close up of a logo&#10;&#10;Description automatically generated">
            <a:extLst>
              <a:ext uri="{FF2B5EF4-FFF2-40B4-BE49-F238E27FC236}">
                <a16:creationId xmlns:a16="http://schemas.microsoft.com/office/drawing/2014/main" id="{0EA99FA3-AE47-4564-A1C8-3AC7B0FCAD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971"/>
          <a:stretch/>
        </p:blipFill>
        <p:spPr>
          <a:xfrm>
            <a:off x="1234441" y="1154430"/>
            <a:ext cx="9304020" cy="5249157"/>
          </a:xfrm>
          <a:custGeom>
            <a:avLst/>
            <a:gdLst/>
            <a:ahLst/>
            <a:cxnLst/>
            <a:rect l="l" t="t" r="r" b="b"/>
            <a:pathLst>
              <a:path w="4636009" h="5032375">
                <a:moveTo>
                  <a:pt x="0" y="0"/>
                </a:moveTo>
                <a:lnTo>
                  <a:pt x="4636009" y="0"/>
                </a:lnTo>
                <a:lnTo>
                  <a:pt x="4636009" y="5032375"/>
                </a:lnTo>
                <a:lnTo>
                  <a:pt x="0" y="5032375"/>
                </a:lnTo>
                <a:close/>
              </a:path>
            </a:pathLst>
          </a:custGeom>
        </p:spPr>
      </p:pic>
      <p:sp>
        <p:nvSpPr>
          <p:cNvPr id="6" name="Callout: Down Arrow 5">
            <a:extLst>
              <a:ext uri="{FF2B5EF4-FFF2-40B4-BE49-F238E27FC236}">
                <a16:creationId xmlns:a16="http://schemas.microsoft.com/office/drawing/2014/main" id="{3A2FB9D5-2175-4422-9B19-E4E4C204F2A6}"/>
              </a:ext>
            </a:extLst>
          </p:cNvPr>
          <p:cNvSpPr/>
          <p:nvPr/>
        </p:nvSpPr>
        <p:spPr>
          <a:xfrm>
            <a:off x="1743237" y="3597410"/>
            <a:ext cx="1738769" cy="1056000"/>
          </a:xfrm>
          <a:prstGeom prst="downArrowCallout">
            <a:avLst>
              <a:gd name="adj1" fmla="val 18032"/>
              <a:gd name="adj2" fmla="val 1795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100" dirty="0"/>
              <a:t>Telehealth Switch to 80%</a:t>
            </a:r>
          </a:p>
          <a:p>
            <a:pPr algn="ctr">
              <a:spcAft>
                <a:spcPts val="600"/>
              </a:spcAft>
            </a:pPr>
            <a:r>
              <a:rPr lang="en-US" sz="1100" dirty="0"/>
              <a:t>In-Office Visits to 20% </a:t>
            </a:r>
          </a:p>
          <a:p>
            <a:pPr algn="ctr">
              <a:spcAft>
                <a:spcPts val="600"/>
              </a:spcAft>
            </a:pPr>
            <a:r>
              <a:rPr lang="en-US" sz="1100" dirty="0"/>
              <a:t>  ~2 weeks</a:t>
            </a:r>
            <a:endParaRPr lang="en-US" dirty="0"/>
          </a:p>
        </p:txBody>
      </p:sp>
      <p:sp>
        <p:nvSpPr>
          <p:cNvPr id="7" name="Callout: Down Arrow 6">
            <a:extLst>
              <a:ext uri="{FF2B5EF4-FFF2-40B4-BE49-F238E27FC236}">
                <a16:creationId xmlns:a16="http://schemas.microsoft.com/office/drawing/2014/main" id="{7F13670A-1AEE-4A43-B703-6FF08E6136B1}"/>
              </a:ext>
            </a:extLst>
          </p:cNvPr>
          <p:cNvSpPr/>
          <p:nvPr/>
        </p:nvSpPr>
        <p:spPr>
          <a:xfrm>
            <a:off x="5354065" y="3688024"/>
            <a:ext cx="2009827" cy="719180"/>
          </a:xfrm>
          <a:prstGeom prst="downArrowCallout">
            <a:avLst>
              <a:gd name="adj1" fmla="val 25000"/>
              <a:gd name="adj2" fmla="val 2091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100" dirty="0"/>
              <a:t>Increase In-Office Visits to 40%</a:t>
            </a:r>
          </a:p>
          <a:p>
            <a:pPr algn="ctr">
              <a:spcAft>
                <a:spcPts val="600"/>
              </a:spcAft>
            </a:pPr>
            <a:r>
              <a:rPr lang="en-US" sz="1100" dirty="0"/>
              <a:t>Decrease Telehealth to 50% </a:t>
            </a:r>
          </a:p>
        </p:txBody>
      </p:sp>
      <p:sp>
        <p:nvSpPr>
          <p:cNvPr id="8" name="Callout: Down Arrow 7">
            <a:extLst>
              <a:ext uri="{FF2B5EF4-FFF2-40B4-BE49-F238E27FC236}">
                <a16:creationId xmlns:a16="http://schemas.microsoft.com/office/drawing/2014/main" id="{FDA28576-BC24-415C-8206-EAB6FA091ADB}"/>
              </a:ext>
            </a:extLst>
          </p:cNvPr>
          <p:cNvSpPr/>
          <p:nvPr/>
        </p:nvSpPr>
        <p:spPr>
          <a:xfrm>
            <a:off x="8810067" y="70559"/>
            <a:ext cx="2345613" cy="1173717"/>
          </a:xfrm>
          <a:prstGeom prst="downArrowCallout">
            <a:avLst>
              <a:gd name="adj1" fmla="val 11722"/>
              <a:gd name="adj2" fmla="val 2118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100" dirty="0"/>
              <a:t>Decrease In-office Visits to 25% </a:t>
            </a:r>
          </a:p>
          <a:p>
            <a:pPr algn="ctr">
              <a:spcAft>
                <a:spcPts val="600"/>
              </a:spcAft>
            </a:pPr>
            <a:r>
              <a:rPr lang="en-US" sz="1100" dirty="0"/>
              <a:t>Increase Telehealth to 60%</a:t>
            </a:r>
          </a:p>
        </p:txBody>
      </p:sp>
      <p:sp>
        <p:nvSpPr>
          <p:cNvPr id="11" name="TextBox 10">
            <a:extLst>
              <a:ext uri="{FF2B5EF4-FFF2-40B4-BE49-F238E27FC236}">
                <a16:creationId xmlns:a16="http://schemas.microsoft.com/office/drawing/2014/main" id="{222D535B-F76E-40FF-800C-3C6F049349E9}"/>
              </a:ext>
            </a:extLst>
          </p:cNvPr>
          <p:cNvSpPr txBox="1"/>
          <p:nvPr/>
        </p:nvSpPr>
        <p:spPr>
          <a:xfrm>
            <a:off x="5779911" y="6403587"/>
            <a:ext cx="5668155" cy="369332"/>
          </a:xfrm>
          <a:prstGeom prst="rect">
            <a:avLst/>
          </a:prstGeom>
          <a:noFill/>
        </p:spPr>
        <p:txBody>
          <a:bodyPr wrap="none" rtlCol="0">
            <a:spAutoFit/>
          </a:bodyPr>
          <a:lstStyle/>
          <a:p>
            <a:pPr>
              <a:spcAft>
                <a:spcPts val="600"/>
              </a:spcAft>
            </a:pPr>
            <a:r>
              <a:rPr lang="en-US" dirty="0">
                <a:solidFill>
                  <a:srgbClr val="C00000"/>
                </a:solidFill>
              </a:rPr>
              <a:t>Arizona COVID Cases Epi Curve from AZ Dept Public Health</a:t>
            </a:r>
          </a:p>
        </p:txBody>
      </p:sp>
      <p:cxnSp>
        <p:nvCxnSpPr>
          <p:cNvPr id="16" name="Straight Arrow Connector 15">
            <a:extLst>
              <a:ext uri="{FF2B5EF4-FFF2-40B4-BE49-F238E27FC236}">
                <a16:creationId xmlns:a16="http://schemas.microsoft.com/office/drawing/2014/main" id="{CA339263-0D0E-47EE-8FFC-3AB0C3AD18B1}"/>
              </a:ext>
            </a:extLst>
          </p:cNvPr>
          <p:cNvCxnSpPr>
            <a:cxnSpLocks/>
          </p:cNvCxnSpPr>
          <p:nvPr/>
        </p:nvCxnSpPr>
        <p:spPr>
          <a:xfrm flipH="1">
            <a:off x="2747896" y="1538415"/>
            <a:ext cx="1908308" cy="3669501"/>
          </a:xfrm>
          <a:prstGeom prst="straightConnector1">
            <a:avLst/>
          </a:prstGeom>
          <a:ln w="41275">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B28FD7E0-E21E-41FC-B9FB-60921B6E4032}"/>
              </a:ext>
            </a:extLst>
          </p:cNvPr>
          <p:cNvSpPr txBox="1"/>
          <p:nvPr/>
        </p:nvSpPr>
        <p:spPr>
          <a:xfrm>
            <a:off x="3859692" y="1137641"/>
            <a:ext cx="2325124" cy="369332"/>
          </a:xfrm>
          <a:prstGeom prst="rect">
            <a:avLst/>
          </a:prstGeom>
          <a:noFill/>
        </p:spPr>
        <p:txBody>
          <a:bodyPr wrap="none" rtlCol="0">
            <a:spAutoFit/>
          </a:bodyPr>
          <a:lstStyle/>
          <a:p>
            <a:r>
              <a:rPr lang="en-US" dirty="0">
                <a:solidFill>
                  <a:schemeClr val="bg1"/>
                </a:solidFill>
              </a:rPr>
              <a:t>AZ Stay at Home Order</a:t>
            </a:r>
          </a:p>
        </p:txBody>
      </p:sp>
    </p:spTree>
    <p:extLst>
      <p:ext uri="{BB962C8B-B14F-4D97-AF65-F5344CB8AC3E}">
        <p14:creationId xmlns:p14="http://schemas.microsoft.com/office/powerpoint/2010/main" val="34228237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0C20FB5-68AC-4678-BF44-45967D92C4A9}"/>
              </a:ext>
            </a:extLst>
          </p:cNvPr>
          <p:cNvGraphicFramePr/>
          <p:nvPr>
            <p:extLst>
              <p:ext uri="{D42A27DB-BD31-4B8C-83A1-F6EECF244321}">
                <p14:modId xmlns:p14="http://schemas.microsoft.com/office/powerpoint/2010/main" val="390849501"/>
              </p:ext>
            </p:extLst>
          </p:nvPr>
        </p:nvGraphicFramePr>
        <p:xfrm>
          <a:off x="368559" y="550506"/>
          <a:ext cx="11454882" cy="623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2A9B0EA3-0E2B-4E94-A3D4-318DDAF3A503}"/>
              </a:ext>
            </a:extLst>
          </p:cNvPr>
          <p:cNvSpPr>
            <a:spLocks noGrp="1"/>
          </p:cNvSpPr>
          <p:nvPr>
            <p:ph idx="1"/>
          </p:nvPr>
        </p:nvSpPr>
        <p:spPr/>
        <p:txBody>
          <a:bodyPr>
            <a:normAutofit/>
          </a:bodyPr>
          <a:lstStyle/>
          <a:p>
            <a:pPr lvl="0"/>
            <a:endParaRPr lang="en-US" b="1" dirty="0"/>
          </a:p>
          <a:p>
            <a:pPr lvl="0"/>
            <a:endParaRPr lang="en-US" dirty="0"/>
          </a:p>
          <a:p>
            <a:pPr lvl="0"/>
            <a:endParaRPr lang="en-US" b="1" dirty="0"/>
          </a:p>
          <a:p>
            <a:endParaRPr lang="en-US" dirty="0"/>
          </a:p>
        </p:txBody>
      </p:sp>
      <p:sp>
        <p:nvSpPr>
          <p:cNvPr id="6" name="TextBox 5">
            <a:extLst>
              <a:ext uri="{FF2B5EF4-FFF2-40B4-BE49-F238E27FC236}">
                <a16:creationId xmlns:a16="http://schemas.microsoft.com/office/drawing/2014/main" id="{AAE5B9CA-C36B-4DDF-8E3F-7A55707620C1}"/>
              </a:ext>
            </a:extLst>
          </p:cNvPr>
          <p:cNvSpPr txBox="1"/>
          <p:nvPr/>
        </p:nvSpPr>
        <p:spPr>
          <a:xfrm>
            <a:off x="457200" y="74645"/>
            <a:ext cx="5503623" cy="523220"/>
          </a:xfrm>
          <a:prstGeom prst="rect">
            <a:avLst/>
          </a:prstGeom>
          <a:noFill/>
        </p:spPr>
        <p:txBody>
          <a:bodyPr wrap="none" rtlCol="0">
            <a:spAutoFit/>
          </a:bodyPr>
          <a:lstStyle/>
          <a:p>
            <a:r>
              <a:rPr lang="en-US" sz="2800" dirty="0">
                <a:solidFill>
                  <a:srgbClr val="0070C0"/>
                </a:solidFill>
              </a:rPr>
              <a:t>Let’s back up for some definitions…..</a:t>
            </a:r>
          </a:p>
        </p:txBody>
      </p:sp>
    </p:spTree>
    <p:extLst>
      <p:ext uri="{BB962C8B-B14F-4D97-AF65-F5344CB8AC3E}">
        <p14:creationId xmlns:p14="http://schemas.microsoft.com/office/powerpoint/2010/main" val="53418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A79369-90AB-4DC3-B368-159E1D403488}"/>
              </a:ext>
            </a:extLst>
          </p:cNvPr>
          <p:cNvSpPr>
            <a:spLocks noGrp="1"/>
          </p:cNvSpPr>
          <p:nvPr>
            <p:ph type="title"/>
          </p:nvPr>
        </p:nvSpPr>
        <p:spPr>
          <a:xfrm>
            <a:off x="2901216" y="-28222"/>
            <a:ext cx="5768651" cy="959556"/>
          </a:xfrm>
        </p:spPr>
        <p:txBody>
          <a:bodyPr>
            <a:normAutofit/>
          </a:bodyPr>
          <a:lstStyle/>
          <a:p>
            <a:r>
              <a:rPr lang="en-US" sz="3600" dirty="0"/>
              <a:t>Telehealth- CDC Determinants</a:t>
            </a:r>
          </a:p>
        </p:txBody>
      </p:sp>
      <p:sp>
        <p:nvSpPr>
          <p:cNvPr id="3" name="Content Placeholder 2">
            <a:extLst>
              <a:ext uri="{FF2B5EF4-FFF2-40B4-BE49-F238E27FC236}">
                <a16:creationId xmlns:a16="http://schemas.microsoft.com/office/drawing/2014/main" id="{39E03A86-D3EC-48E9-AF66-1DDF1A84242F}"/>
              </a:ext>
            </a:extLst>
          </p:cNvPr>
          <p:cNvSpPr>
            <a:spLocks noGrp="1"/>
          </p:cNvSpPr>
          <p:nvPr>
            <p:ph idx="1"/>
          </p:nvPr>
        </p:nvSpPr>
        <p:spPr>
          <a:xfrm>
            <a:off x="670705" y="919523"/>
            <a:ext cx="8806670" cy="5966699"/>
          </a:xfrm>
        </p:spPr>
        <p:txBody>
          <a:bodyPr>
            <a:normAutofit fontScale="55000" lnSpcReduction="20000"/>
          </a:bodyPr>
          <a:lstStyle/>
          <a:p>
            <a:r>
              <a:rPr lang="en-US" sz="2900" b="1" u="sng" dirty="0"/>
              <a:t>BENEFITS</a:t>
            </a:r>
            <a:r>
              <a:rPr lang="en-US" sz="2900" dirty="0"/>
              <a:t> of Telehealth: </a:t>
            </a:r>
          </a:p>
          <a:p>
            <a:pPr lvl="1"/>
            <a:r>
              <a:rPr lang="en-US" sz="2900" dirty="0"/>
              <a:t>Facilitate social distancing, reduces potential infectious exposures, and reduces PPE use by HCP.  </a:t>
            </a:r>
          </a:p>
          <a:p>
            <a:pPr lvl="1"/>
            <a:r>
              <a:rPr lang="en-US" sz="2900" dirty="0"/>
              <a:t>Maintains continuity of care to avoid delayed preventive, chronic, or routine care. </a:t>
            </a:r>
          </a:p>
          <a:p>
            <a:pPr lvl="1"/>
            <a:endParaRPr lang="en-US" sz="2900" dirty="0"/>
          </a:p>
          <a:p>
            <a:r>
              <a:rPr lang="en-US" sz="2900" b="1" u="sng" dirty="0"/>
              <a:t>USES </a:t>
            </a:r>
            <a:r>
              <a:rPr lang="en-US" sz="2900" dirty="0"/>
              <a:t>of Telehealth:</a:t>
            </a:r>
          </a:p>
          <a:p>
            <a:pPr lvl="1"/>
            <a:r>
              <a:rPr lang="en-US" sz="2900" dirty="0"/>
              <a:t>Screening patients who may have </a:t>
            </a:r>
            <a:r>
              <a:rPr lang="en-US" sz="2900" dirty="0">
                <a:hlinkClick r:id="rId3"/>
              </a:rPr>
              <a:t>symptoms of COVID-19</a:t>
            </a:r>
            <a:r>
              <a:rPr lang="en-US" sz="2900" dirty="0"/>
              <a:t> and refer as appropriate.</a:t>
            </a:r>
          </a:p>
          <a:p>
            <a:pPr lvl="1"/>
            <a:r>
              <a:rPr lang="en-US" sz="2900" dirty="0"/>
              <a:t>Provide low-risk urgent care for non-COVID-19 conditions.</a:t>
            </a:r>
          </a:p>
          <a:p>
            <a:pPr lvl="1"/>
            <a:r>
              <a:rPr lang="en-US" sz="2900" dirty="0"/>
              <a:t>Identify patients who may need additional medical consultation or assessment.</a:t>
            </a:r>
          </a:p>
          <a:p>
            <a:pPr lvl="1"/>
            <a:r>
              <a:rPr lang="en-US" sz="2900" dirty="0"/>
              <a:t>Access primary care providers and specialists, including mental and behavioral health, for chronic health conditions and medication management.</a:t>
            </a:r>
          </a:p>
          <a:p>
            <a:pPr lvl="1"/>
            <a:r>
              <a:rPr lang="en-US" sz="2900" dirty="0"/>
              <a:t>Participate in physical therapy, occupational therapy, and other care team members.</a:t>
            </a:r>
          </a:p>
          <a:p>
            <a:pPr lvl="1"/>
            <a:r>
              <a:rPr lang="en-US" sz="2900" dirty="0"/>
              <a:t>Engage in case management for patients who have difficulty accessing care.</a:t>
            </a:r>
          </a:p>
          <a:p>
            <a:pPr lvl="1"/>
            <a:r>
              <a:rPr lang="en-US" sz="2900" dirty="0"/>
              <a:t>Follow up with patients after hospitalization</a:t>
            </a:r>
          </a:p>
          <a:p>
            <a:pPr lvl="1"/>
            <a:r>
              <a:rPr lang="en-US" sz="2900" dirty="0"/>
              <a:t>Deliver advance care planning and counseling to patients and caregivers. </a:t>
            </a:r>
          </a:p>
          <a:p>
            <a:pPr lvl="1"/>
            <a:r>
              <a:rPr lang="en-US" sz="2900" dirty="0"/>
              <a:t>Provide non-emergent care to residents in long-term care facilities.</a:t>
            </a:r>
          </a:p>
          <a:p>
            <a:pPr marL="457200" lvl="1" indent="0">
              <a:buNone/>
            </a:pPr>
            <a:endParaRPr lang="en-US" sz="2900" dirty="0"/>
          </a:p>
          <a:p>
            <a:pPr lvl="0"/>
            <a:r>
              <a:rPr lang="en-US" sz="2900" b="1" dirty="0"/>
              <a:t>POSSIBLE LIMITATIONS</a:t>
            </a:r>
          </a:p>
          <a:p>
            <a:pPr lvl="1"/>
            <a:r>
              <a:rPr lang="en-US" sz="2500" dirty="0"/>
              <a:t>Interstate licensure challenges and other regulatory issues that may vary by state.</a:t>
            </a:r>
          </a:p>
          <a:p>
            <a:pPr lvl="1"/>
            <a:r>
              <a:rPr lang="en-US" sz="2500" dirty="0"/>
              <a:t>Some in-person visits are more appropriate due to urgency, or underlying conditions.</a:t>
            </a:r>
          </a:p>
          <a:p>
            <a:pPr lvl="1"/>
            <a:r>
              <a:rPr lang="en-US" sz="2500" dirty="0"/>
              <a:t>Addressing sensitive topics, especially if there is patient discomfort or concern for privacy.</a:t>
            </a:r>
          </a:p>
          <a:p>
            <a:pPr lvl="1"/>
            <a:r>
              <a:rPr lang="en-US" sz="2500" dirty="0"/>
              <a:t>Limited access to devices (e.g., smartphone, tablet, computer) needed for a telehealth visit.</a:t>
            </a:r>
          </a:p>
          <a:p>
            <a:pPr lvl="1"/>
            <a:r>
              <a:rPr lang="en-US" sz="2500" dirty="0"/>
              <a:t>Level of comfort with technology for HCP and patients.</a:t>
            </a:r>
          </a:p>
          <a:p>
            <a:pPr lvl="1"/>
            <a:r>
              <a:rPr lang="en-US" sz="2500" dirty="0"/>
              <a:t>Cultural acceptance of conducting virtual visits in lieu of in-person visits by HCP and patients.</a:t>
            </a:r>
          </a:p>
          <a:p>
            <a:pPr lvl="1"/>
            <a:endParaRPr lang="en-US" sz="700" dirty="0"/>
          </a:p>
          <a:p>
            <a:endParaRPr lang="en-US" sz="700" dirty="0"/>
          </a:p>
        </p:txBody>
      </p:sp>
      <p:pic>
        <p:nvPicPr>
          <p:cNvPr id="4" name="Picture 3">
            <a:extLst>
              <a:ext uri="{FF2B5EF4-FFF2-40B4-BE49-F238E27FC236}">
                <a16:creationId xmlns:a16="http://schemas.microsoft.com/office/drawing/2014/main" id="{FD8C6480-F148-4BDD-9575-BFB38FBA6384}"/>
              </a:ext>
            </a:extLst>
          </p:cNvPr>
          <p:cNvPicPr>
            <a:picLocks noChangeAspect="1"/>
          </p:cNvPicPr>
          <p:nvPr/>
        </p:nvPicPr>
        <p:blipFill rotWithShape="1">
          <a:blip r:embed="rId4"/>
          <a:srcRect l="28483" r="9798" b="1"/>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8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43" name="Picture 42">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EB67FE2F-15F7-48A4-A9E6-81416D44D270}"/>
              </a:ext>
            </a:extLst>
          </p:cNvPr>
          <p:cNvSpPr>
            <a:spLocks noGrp="1"/>
          </p:cNvSpPr>
          <p:nvPr>
            <p:ph type="title"/>
          </p:nvPr>
        </p:nvSpPr>
        <p:spPr>
          <a:xfrm>
            <a:off x="196006" y="1082496"/>
            <a:ext cx="2277563" cy="3452793"/>
          </a:xfrm>
        </p:spPr>
        <p:txBody>
          <a:bodyPr>
            <a:normAutofit fontScale="90000"/>
          </a:bodyPr>
          <a:lstStyle/>
          <a:p>
            <a:r>
              <a:rPr lang="en-US" sz="2700" dirty="0">
                <a:solidFill>
                  <a:srgbClr val="FFFFFF"/>
                </a:solidFill>
              </a:rPr>
              <a:t>The U.S. Department of Health and Human Services Office for Civil Rights issued a Notification of Enforcement Discretion.</a:t>
            </a:r>
          </a:p>
        </p:txBody>
      </p:sp>
      <p:sp>
        <p:nvSpPr>
          <p:cNvPr id="3" name="Content Placeholder 2">
            <a:extLst>
              <a:ext uri="{FF2B5EF4-FFF2-40B4-BE49-F238E27FC236}">
                <a16:creationId xmlns:a16="http://schemas.microsoft.com/office/drawing/2014/main" id="{55B5EE05-F11E-4D5E-8B2B-9583D1A77426}"/>
              </a:ext>
            </a:extLst>
          </p:cNvPr>
          <p:cNvSpPr>
            <a:spLocks noGrp="1"/>
          </p:cNvSpPr>
          <p:nvPr>
            <p:ph idx="1"/>
          </p:nvPr>
        </p:nvSpPr>
        <p:spPr>
          <a:xfrm>
            <a:off x="2652109" y="858263"/>
            <a:ext cx="9536843" cy="4996824"/>
          </a:xfrm>
        </p:spPr>
        <p:txBody>
          <a:bodyPr anchor="ctr">
            <a:normAutofit/>
          </a:bodyPr>
          <a:lstStyle/>
          <a:p>
            <a:r>
              <a:rPr lang="en-US" sz="1800" b="1" dirty="0">
                <a:solidFill>
                  <a:srgbClr val="FFFFFF"/>
                </a:solidFill>
              </a:rPr>
              <a:t>HIPAA flexibility during the COVID-19 Public Health Emergency </a:t>
            </a:r>
            <a:r>
              <a:rPr lang="en-US" sz="1800" dirty="0">
                <a:solidFill>
                  <a:srgbClr val="FFFFFF"/>
                </a:solidFill>
              </a:rPr>
              <a:t>“empowers covered HCP to use widely available communications applications without the risk of penalties imposed by the U.S. Department of Health and Human Services Office for Civil Rights for violations of Health Insurance Portability and Accountability Act of 1996 (HIPPA) rules for the good faith provision of telehealth services”. </a:t>
            </a:r>
          </a:p>
          <a:p>
            <a:r>
              <a:rPr lang="en-US" sz="1800" b="1" dirty="0">
                <a:solidFill>
                  <a:srgbClr val="92D050"/>
                </a:solidFill>
              </a:rPr>
              <a:t>Ok to use</a:t>
            </a:r>
            <a:r>
              <a:rPr lang="en-US" sz="1800" dirty="0">
                <a:solidFill>
                  <a:srgbClr val="92D050"/>
                </a:solidFill>
              </a:rPr>
              <a:t> popular “non-public facing” applications to deliver telehealth.</a:t>
            </a:r>
          </a:p>
          <a:p>
            <a:pPr lvl="1"/>
            <a:r>
              <a:rPr lang="en-US" sz="1400" dirty="0">
                <a:solidFill>
                  <a:srgbClr val="FFFFFF"/>
                </a:solidFill>
              </a:rPr>
              <a:t>Video: Apple FaceTime, Facebook Messenger video chat, Google Hangouts video, Zoom, Skype</a:t>
            </a:r>
          </a:p>
          <a:p>
            <a:pPr lvl="1"/>
            <a:r>
              <a:rPr lang="en-US" sz="1400" dirty="0">
                <a:solidFill>
                  <a:srgbClr val="FFFFFF"/>
                </a:solidFill>
              </a:rPr>
              <a:t>Text-based: Signal, Jabber, Facebook Messenger, Google Hangouts, WhatsApp, iMessage</a:t>
            </a:r>
          </a:p>
          <a:p>
            <a:pPr lvl="1"/>
            <a:endParaRPr lang="en-US" sz="1400" dirty="0">
              <a:solidFill>
                <a:srgbClr val="FFFFFF"/>
              </a:solidFill>
            </a:endParaRPr>
          </a:p>
          <a:p>
            <a:r>
              <a:rPr lang="en-US" sz="1800" b="1" dirty="0">
                <a:solidFill>
                  <a:srgbClr val="FFFFFF"/>
                </a:solidFill>
              </a:rPr>
              <a:t>For HCP seeking </a:t>
            </a:r>
            <a:r>
              <a:rPr lang="en-US" sz="1800" b="1" dirty="0">
                <a:solidFill>
                  <a:srgbClr val="FFFF00"/>
                </a:solidFill>
              </a:rPr>
              <a:t>additional privacy protections</a:t>
            </a:r>
            <a:r>
              <a:rPr lang="en-US" sz="1800" b="1" dirty="0">
                <a:solidFill>
                  <a:srgbClr val="FFFFFF"/>
                </a:solidFill>
              </a:rPr>
              <a:t>, </a:t>
            </a:r>
            <a:r>
              <a:rPr lang="en-US" sz="1800" dirty="0">
                <a:solidFill>
                  <a:srgbClr val="FFFFFF"/>
                </a:solidFill>
              </a:rPr>
              <a:t>use technology vendors that are HIPAA compliant and will enter into HIPAA business associate agreements in connection with the provision of their video communication products. </a:t>
            </a:r>
          </a:p>
          <a:p>
            <a:pPr lvl="1"/>
            <a:r>
              <a:rPr lang="en-US" sz="1400" dirty="0">
                <a:solidFill>
                  <a:srgbClr val="FFFFFF"/>
                </a:solidFill>
              </a:rPr>
              <a:t>Likely have agreements: </a:t>
            </a:r>
            <a:r>
              <a:rPr lang="en-US" sz="1400" dirty="0">
                <a:solidFill>
                  <a:srgbClr val="92D050"/>
                </a:solidFill>
              </a:rPr>
              <a:t>Skype for Business / Microsoft Teams, Updox, Vsee, Zoom for Healthcare, Doxy.me, Google G Suite Hangouts Meet, Cisco Webex Meetings / Webex Teams, Amazon Chime, GoToMeeting, Spruce Health Care Messenger</a:t>
            </a:r>
          </a:p>
          <a:p>
            <a:pPr lvl="1"/>
            <a:endParaRPr lang="en-US" sz="1800" b="1" dirty="0">
              <a:solidFill>
                <a:srgbClr val="FFFFFF"/>
              </a:solidFill>
              <a:highlight>
                <a:srgbClr val="FF0000"/>
              </a:highlight>
            </a:endParaRPr>
          </a:p>
          <a:p>
            <a:r>
              <a:rPr lang="en-US" sz="1800" b="1" dirty="0">
                <a:solidFill>
                  <a:srgbClr val="FFFFFF"/>
                </a:solidFill>
                <a:highlight>
                  <a:srgbClr val="FF0000"/>
                </a:highlight>
              </a:rPr>
              <a:t>Do not </a:t>
            </a:r>
            <a:r>
              <a:rPr lang="en-US" sz="1800" dirty="0">
                <a:solidFill>
                  <a:srgbClr val="FFFFFF"/>
                </a:solidFill>
                <a:highlight>
                  <a:srgbClr val="FF0000"/>
                </a:highlight>
              </a:rPr>
              <a:t>provide telehealth on any platforms that are “public-facing”</a:t>
            </a:r>
          </a:p>
          <a:p>
            <a:pPr lvl="1"/>
            <a:r>
              <a:rPr lang="en-US" sz="1400" dirty="0">
                <a:solidFill>
                  <a:srgbClr val="FFFFFF"/>
                </a:solidFill>
                <a:highlight>
                  <a:srgbClr val="FF0000"/>
                </a:highlight>
              </a:rPr>
              <a:t>Examples are Facebook Live, Twitch, and TikTok.</a:t>
            </a:r>
          </a:p>
          <a:p>
            <a:endParaRPr lang="en-US" sz="700" dirty="0">
              <a:solidFill>
                <a:srgbClr val="FFFFFF"/>
              </a:solidFill>
            </a:endParaRPr>
          </a:p>
        </p:txBody>
      </p:sp>
      <p:sp>
        <p:nvSpPr>
          <p:cNvPr id="45" name="Rectangle 44">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03ED739-00E7-4D70-9BDD-D024C80ECB1D}"/>
              </a:ext>
            </a:extLst>
          </p:cNvPr>
          <p:cNvSpPr txBox="1"/>
          <p:nvPr/>
        </p:nvSpPr>
        <p:spPr>
          <a:xfrm>
            <a:off x="196006" y="5984403"/>
            <a:ext cx="11992946" cy="1308050"/>
          </a:xfrm>
          <a:prstGeom prst="rect">
            <a:avLst/>
          </a:prstGeom>
          <a:noFill/>
        </p:spPr>
        <p:txBody>
          <a:bodyPr wrap="square" rtlCol="0">
            <a:spAutoFit/>
          </a:bodyPr>
          <a:lstStyle/>
          <a:p>
            <a:r>
              <a:rPr lang="en-US" sz="1200" b="1" dirty="0"/>
              <a:t>Disclaimer:</a:t>
            </a:r>
            <a:r>
              <a:rPr lang="en-US" sz="1200" dirty="0"/>
              <a:t>  The U.S. Department of Health and Human Services Office for Civil Rights has not reviewed the business associate agreements offered by these vendors, and this list does not constitute an endorsement, certification, or recommendation of specific technology, software, applications, or products. The reference to named video- and text-based communications software for telehealth is informational and not intended as an endorsement of those services.</a:t>
            </a:r>
          </a:p>
          <a:p>
            <a:r>
              <a:rPr lang="en-US" sz="1200" dirty="0">
                <a:hlinkClick r:id="rId3">
                  <a:extLst>
                    <a:ext uri="{A12FA001-AC4F-418D-AE19-62706E023703}">
                      <ahyp:hlinkClr xmlns:ahyp="http://schemas.microsoft.com/office/drawing/2018/hyperlinkcolor" val="tx"/>
                    </a:ext>
                  </a:extLst>
                </a:hlinkClick>
              </a:rPr>
              <a:t>https://www.hhs.gov/hipaa/for-professionals/special-topics/emergency-preparedness/notification-enforcement-discretion-telehealth/index.html</a:t>
            </a:r>
            <a:endParaRPr lang="en-US" sz="1200" dirty="0"/>
          </a:p>
          <a:p>
            <a:endParaRPr lang="en-US" sz="1200" dirty="0"/>
          </a:p>
          <a:p>
            <a:endParaRPr lang="en-US" dirty="0"/>
          </a:p>
        </p:txBody>
      </p:sp>
    </p:spTree>
    <p:extLst>
      <p:ext uri="{BB962C8B-B14F-4D97-AF65-F5344CB8AC3E}">
        <p14:creationId xmlns:p14="http://schemas.microsoft.com/office/powerpoint/2010/main" val="41795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4703</Words>
  <Application>Microsoft Office PowerPoint</Application>
  <PresentationFormat>Widescreen</PresentationFormat>
  <Paragraphs>391</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Arial,Sans-Serif</vt:lpstr>
      <vt:lpstr>Calibri</vt:lpstr>
      <vt:lpstr>Calibri Light</vt:lpstr>
      <vt:lpstr>Office Theme</vt:lpstr>
      <vt:lpstr>Telehealth Lessons Learned and  Best Practices</vt:lpstr>
      <vt:lpstr>Arizona Public Health Emergency ~95,000 Cases ~1800 Deaths ~ 2500-3000 daily cases over the last 2 weeks ~ 10% total percent positive</vt:lpstr>
      <vt:lpstr>Presentation Goals</vt:lpstr>
      <vt:lpstr>MWU  Multispecialty  Clinic  Glendale AZ</vt:lpstr>
      <vt:lpstr>Telehealth Quick Implementation</vt:lpstr>
      <vt:lpstr>PowerPoint Presentation</vt:lpstr>
      <vt:lpstr>PowerPoint Presentation</vt:lpstr>
      <vt:lpstr>Telehealth- CDC Determinants</vt:lpstr>
      <vt:lpstr>The U.S. Department of Health and Human Services Office for Civil Rights issued a Notification of Enforcement Discretion.</vt:lpstr>
      <vt:lpstr>Preparing Patients for Telehealth</vt:lpstr>
      <vt:lpstr>Workflow</vt:lpstr>
      <vt:lpstr>Informed Consent?</vt:lpstr>
      <vt:lpstr>Conducting the Visit- Tips from the Pros</vt:lpstr>
      <vt:lpstr>Tips from the Pros Cont.</vt:lpstr>
      <vt:lpstr>Landmark Customer  Service Survey- Telehealth</vt:lpstr>
      <vt:lpstr>Optimizing the Telemedicine Patient Experience </vt:lpstr>
      <vt:lpstr>Medicare Specific Visits  1. Telehealth 2. Virtual Check-ins 3. E-visits 4. Telephone  It is imperative during this public health emergency that patients avoid travel, when possible, to physicians’ offices, clinics, hospitals, or other health care facilities where they could risk their own or others’ exposure to further illness.    Accordingly, the Department of Health and Human Services (HHS) is announcing a policy of enforcement discretion for Medicare telehealth services furnished pursuant to the waiver under section 1135(b)(8) of the Act.  To the extent the waiver (section 1135(g)(3)) requires that the patient have a prior established relationship with a practitioner, HHS will not conduct audits to ensure that such a prior relationship existed for claims submitted during this public health emergency. </vt:lpstr>
      <vt:lpstr>Medicare Virtual Check- Ins (Brief)</vt:lpstr>
      <vt:lpstr>Medicare E- Visits</vt:lpstr>
      <vt:lpstr>Medicare Telephone (Audio-only) Visits</vt:lpstr>
      <vt:lpstr>Private Payer Billing and Coding</vt:lpstr>
      <vt:lpstr>Next Steps American Medical Association Article</vt:lpstr>
      <vt:lpstr>Telehealth in the News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Telehealth Lessons Learned and  Best Practices</dc:title>
  <dc:creator>Carson Scott</dc:creator>
  <cp:lastModifiedBy>Carson Scott</cp:lastModifiedBy>
  <cp:revision>29</cp:revision>
  <dcterms:created xsi:type="dcterms:W3CDTF">2020-07-05T02:08:13Z</dcterms:created>
  <dcterms:modified xsi:type="dcterms:W3CDTF">2020-07-08T17:36:33Z</dcterms:modified>
</cp:coreProperties>
</file>